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61" r:id="rId4"/>
    <p:sldId id="262" r:id="rId5"/>
    <p:sldId id="260" r:id="rId6"/>
    <p:sldId id="263" r:id="rId7"/>
    <p:sldId id="264" r:id="rId8"/>
    <p:sldId id="265" r:id="rId9"/>
    <p:sldId id="269" r:id="rId10"/>
    <p:sldId id="268" r:id="rId11"/>
    <p:sldId id="267" r:id="rId12"/>
    <p:sldId id="271" r:id="rId13"/>
    <p:sldId id="275" r:id="rId14"/>
    <p:sldId id="277" r:id="rId15"/>
    <p:sldId id="278" r:id="rId16"/>
    <p:sldId id="279" r:id="rId17"/>
    <p:sldId id="280" r:id="rId18"/>
    <p:sldId id="287" r:id="rId19"/>
    <p:sldId id="281" r:id="rId20"/>
    <p:sldId id="283" r:id="rId21"/>
    <p:sldId id="285" r:id="rId22"/>
    <p:sldId id="286"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FC3F35-4E52-4B1A-B91C-9924F0D941BD}" type="datetimeFigureOut">
              <a:rPr lang="ru-RU" smtClean="0"/>
              <a:pPr/>
              <a:t>22.10.2021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F94DF4-C34A-4526-9DDA-A2C9AE203028}" type="slidenum">
              <a:rPr lang="ru-RU" smtClean="0"/>
              <a:pPr/>
              <a:t>‹#›</a:t>
            </a:fld>
            <a:endParaRPr lang="ru-RU"/>
          </a:p>
        </p:txBody>
      </p:sp>
    </p:spTree>
    <p:extLst>
      <p:ext uri="{BB962C8B-B14F-4D97-AF65-F5344CB8AC3E}">
        <p14:creationId xmlns="" xmlns:p14="http://schemas.microsoft.com/office/powerpoint/2010/main" val="219643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22.10.2021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22.10.2021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22.10.2021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22.10.2021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22.10.2021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22.10.2021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22.10.2021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4688" y="682519"/>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2" name="Заголовок 1"/>
          <p:cNvSpPr>
            <a:spLocks noGrp="1"/>
          </p:cNvSpPr>
          <p:nvPr>
            <p:ph type="ctrTitle"/>
          </p:nvPr>
        </p:nvSpPr>
        <p:spPr>
          <a:xfrm>
            <a:off x="669392" y="682519"/>
            <a:ext cx="7772400" cy="389905"/>
          </a:xfrm>
        </p:spPr>
        <p:txBody>
          <a:bodyPr>
            <a:noAutofit/>
          </a:bodyPr>
          <a:lstStyle/>
          <a:p>
            <a:r>
              <a:rPr lang="ru-RU" sz="2400" b="1" dirty="0" smtClean="0"/>
              <a:t>АЛТЫН МЕН КҮМІС АФФИНАЖЫ</a:t>
            </a:r>
            <a:endParaRPr lang="ru-RU" sz="2400" dirty="0"/>
          </a:p>
        </p:txBody>
      </p:sp>
      <p:sp>
        <p:nvSpPr>
          <p:cNvPr id="3" name="Подзаголовок 2"/>
          <p:cNvSpPr>
            <a:spLocks noGrp="1"/>
          </p:cNvSpPr>
          <p:nvPr>
            <p:ph type="subTitle" idx="1"/>
          </p:nvPr>
        </p:nvSpPr>
        <p:spPr>
          <a:xfrm>
            <a:off x="224524" y="1196752"/>
            <a:ext cx="8640960" cy="2089372"/>
          </a:xfrm>
        </p:spPr>
        <p:txBody>
          <a:bodyPr>
            <a:noAutofit/>
          </a:bodyPr>
          <a:lstStyle/>
          <a:p>
            <a:pPr algn="l"/>
            <a:r>
              <a:rPr lang="ru-RU" sz="2400" b="1" dirty="0" smtClean="0">
                <a:solidFill>
                  <a:schemeClr val="tx2">
                    <a:lumMod val="75000"/>
                  </a:schemeClr>
                </a:solidFill>
              </a:rPr>
              <a:t>§ 1. </a:t>
            </a:r>
            <a:r>
              <a:rPr lang="ru-RU" sz="2400" b="1" dirty="0" err="1" smtClean="0">
                <a:solidFill>
                  <a:schemeClr val="tx2">
                    <a:lumMod val="75000"/>
                  </a:schemeClr>
                </a:solidFill>
              </a:rPr>
              <a:t>Шикізат</a:t>
            </a:r>
            <a:r>
              <a:rPr lang="ru-RU" sz="2400" b="1" dirty="0" smtClean="0">
                <a:solidFill>
                  <a:schemeClr val="tx2">
                    <a:lumMod val="75000"/>
                  </a:schemeClr>
                </a:solidFill>
              </a:rPr>
              <a:t> </a:t>
            </a:r>
            <a:r>
              <a:rPr lang="ru-RU" sz="2400" b="1" dirty="0" err="1" smtClean="0">
                <a:solidFill>
                  <a:schemeClr val="tx2">
                    <a:lumMod val="75000"/>
                  </a:schemeClr>
                </a:solidFill>
              </a:rPr>
              <a:t>және </a:t>
            </a:r>
            <a:r>
              <a:rPr lang="ru-RU" sz="2400" b="1" dirty="0" smtClean="0">
                <a:solidFill>
                  <a:schemeClr val="tx2">
                    <a:lumMod val="75000"/>
                  </a:schemeClr>
                </a:solidFill>
              </a:rPr>
              <a:t>оны </a:t>
            </a:r>
            <a:r>
              <a:rPr lang="ru-RU" sz="2400" b="1" dirty="0" err="1" smtClean="0">
                <a:solidFill>
                  <a:schemeClr val="tx2">
                    <a:lumMod val="75000"/>
                  </a:schemeClr>
                </a:solidFill>
              </a:rPr>
              <a:t>аффинажға дайындау</a:t>
            </a:r>
            <a:endParaRPr lang="ru-RU" sz="2400" dirty="0" smtClean="0">
              <a:solidFill>
                <a:schemeClr val="tx2">
                  <a:lumMod val="75000"/>
                </a:schemeClr>
              </a:solidFill>
            </a:endParaRPr>
          </a:p>
          <a:p>
            <a:pPr algn="l"/>
            <a:r>
              <a:rPr lang="ru-RU" sz="2400" b="1" dirty="0" smtClean="0">
                <a:solidFill>
                  <a:schemeClr val="tx2">
                    <a:lumMod val="75000"/>
                  </a:schemeClr>
                </a:solidFill>
              </a:rPr>
              <a:t>§ 2. </a:t>
            </a:r>
            <a:r>
              <a:rPr lang="ru-RU" sz="2400" b="1" dirty="0" err="1" smtClean="0">
                <a:solidFill>
                  <a:schemeClr val="tx2">
                    <a:lumMod val="75000"/>
                  </a:schemeClr>
                </a:solidFill>
              </a:rPr>
              <a:t>Хлорлы</a:t>
            </a:r>
            <a:r>
              <a:rPr lang="ru-RU" sz="2400" b="1" dirty="0" smtClean="0">
                <a:solidFill>
                  <a:schemeClr val="tx2">
                    <a:lumMod val="75000"/>
                  </a:schemeClr>
                </a:solidFill>
              </a:rPr>
              <a:t> </a:t>
            </a:r>
            <a:r>
              <a:rPr lang="ru-RU" sz="2400" b="1" dirty="0" smtClean="0">
                <a:solidFill>
                  <a:schemeClr val="tx2">
                    <a:lumMod val="75000"/>
                  </a:schemeClr>
                </a:solidFill>
              </a:rPr>
              <a:t>процесс</a:t>
            </a:r>
            <a:endParaRPr lang="ru-RU" sz="2400" dirty="0" smtClean="0">
              <a:solidFill>
                <a:schemeClr val="tx2">
                  <a:lumMod val="75000"/>
                </a:schemeClr>
              </a:solidFill>
            </a:endParaRPr>
          </a:p>
          <a:p>
            <a:pPr algn="l"/>
            <a:r>
              <a:rPr lang="ru-RU" sz="2400" b="1" dirty="0" smtClean="0">
                <a:solidFill>
                  <a:schemeClr val="tx2">
                    <a:lumMod val="75000"/>
                  </a:schemeClr>
                </a:solidFill>
              </a:rPr>
              <a:t>§ 3. </a:t>
            </a:r>
            <a:r>
              <a:rPr lang="ru-RU" sz="2400" b="1" dirty="0" smtClean="0">
                <a:solidFill>
                  <a:schemeClr val="tx2">
                    <a:lumMod val="75000"/>
                  </a:schemeClr>
                </a:solidFill>
              </a:rPr>
              <a:t>К</a:t>
            </a:r>
            <a:r>
              <a:rPr lang="kk-KZ" sz="2400" b="1" dirty="0" smtClean="0">
                <a:solidFill>
                  <a:schemeClr val="tx2">
                    <a:lumMod val="75000"/>
                  </a:schemeClr>
                </a:solidFill>
              </a:rPr>
              <a:t>ү</a:t>
            </a:r>
            <a:r>
              <a:rPr lang="kk-KZ" sz="2400" b="1" dirty="0" smtClean="0">
                <a:solidFill>
                  <a:schemeClr val="tx2">
                    <a:lumMod val="75000"/>
                  </a:schemeClr>
                </a:solidFill>
              </a:rPr>
              <a:t>місті </a:t>
            </a:r>
            <a:r>
              <a:rPr lang="ru-RU" sz="2400" b="1" dirty="0" err="1" smtClean="0">
                <a:solidFill>
                  <a:schemeClr val="tx2">
                    <a:lumMod val="75000"/>
                  </a:schemeClr>
                </a:solidFill>
              </a:rPr>
              <a:t>э</a:t>
            </a:r>
            <a:r>
              <a:rPr lang="ru-RU" sz="2400" b="1" dirty="0" err="1" smtClean="0">
                <a:solidFill>
                  <a:schemeClr val="tx2">
                    <a:lumMod val="75000"/>
                  </a:schemeClr>
                </a:solidFill>
              </a:rPr>
              <a:t>лектролиттік</a:t>
            </a:r>
            <a:r>
              <a:rPr lang="ru-RU" sz="2400" b="1" dirty="0" smtClean="0">
                <a:solidFill>
                  <a:schemeClr val="tx2">
                    <a:lumMod val="75000"/>
                  </a:schemeClr>
                </a:solidFill>
              </a:rPr>
              <a:t> </a:t>
            </a:r>
            <a:r>
              <a:rPr lang="ru-RU" sz="2400" b="1" dirty="0" err="1" smtClean="0">
                <a:solidFill>
                  <a:schemeClr val="tx2">
                    <a:lumMod val="75000"/>
                  </a:schemeClr>
                </a:solidFill>
              </a:rPr>
              <a:t>рафинациялау</a:t>
            </a:r>
            <a:endParaRPr lang="ru-RU" sz="2400" b="1" dirty="0" smtClean="0">
              <a:solidFill>
                <a:schemeClr val="tx2">
                  <a:lumMod val="75000"/>
                </a:schemeClr>
              </a:solidFill>
            </a:endParaRPr>
          </a:p>
          <a:p>
            <a:pPr algn="l"/>
            <a:r>
              <a:rPr lang="ru-RU" sz="2400" b="1" dirty="0" smtClean="0">
                <a:solidFill>
                  <a:schemeClr val="tx2">
                    <a:lumMod val="75000"/>
                  </a:schemeClr>
                </a:solidFill>
              </a:rPr>
              <a:t>§ 4. </a:t>
            </a:r>
            <a:r>
              <a:rPr lang="ru-RU" sz="2400" b="1" dirty="0" err="1" smtClean="0">
                <a:solidFill>
                  <a:schemeClr val="tx2">
                    <a:lumMod val="75000"/>
                  </a:schemeClr>
                </a:solidFill>
              </a:rPr>
              <a:t>Алтынды</a:t>
            </a:r>
            <a:r>
              <a:rPr lang="ru-RU" sz="2400" b="1" dirty="0" smtClean="0">
                <a:solidFill>
                  <a:schemeClr val="tx2">
                    <a:lumMod val="75000"/>
                  </a:schemeClr>
                </a:solidFill>
              </a:rPr>
              <a:t> </a:t>
            </a:r>
            <a:r>
              <a:rPr lang="ru-RU" sz="2400" b="1" dirty="0" err="1" smtClean="0">
                <a:solidFill>
                  <a:schemeClr val="tx2">
                    <a:lumMod val="75000"/>
                  </a:schemeClr>
                </a:solidFill>
              </a:rPr>
              <a:t>э</a:t>
            </a:r>
            <a:r>
              <a:rPr lang="ru-RU" sz="2400" b="1" dirty="0" err="1" smtClean="0">
                <a:solidFill>
                  <a:schemeClr val="tx2">
                    <a:lumMod val="75000"/>
                  </a:schemeClr>
                </a:solidFill>
              </a:rPr>
              <a:t>лектролиттік</a:t>
            </a:r>
            <a:r>
              <a:rPr lang="ru-RU" sz="2400" b="1" dirty="0" smtClean="0">
                <a:solidFill>
                  <a:schemeClr val="tx2">
                    <a:lumMod val="75000"/>
                  </a:schemeClr>
                </a:solidFill>
              </a:rPr>
              <a:t> </a:t>
            </a:r>
            <a:r>
              <a:rPr lang="ru-RU" sz="2400" b="1" dirty="0" err="1" smtClean="0">
                <a:solidFill>
                  <a:schemeClr val="tx2">
                    <a:lumMod val="75000"/>
                  </a:schemeClr>
                </a:solidFill>
              </a:rPr>
              <a:t>рафинациялау</a:t>
            </a:r>
            <a:endParaRPr lang="ru-RU" sz="2400" b="1" dirty="0" smtClean="0">
              <a:solidFill>
                <a:schemeClr val="tx2">
                  <a:lumMod val="75000"/>
                </a:schemeClr>
              </a:solidFill>
            </a:endParaRPr>
          </a:p>
          <a:p>
            <a:pPr algn="l"/>
            <a:r>
              <a:rPr lang="ru-RU" sz="2400" b="1" dirty="0" smtClean="0">
                <a:solidFill>
                  <a:schemeClr val="tx2">
                    <a:lumMod val="75000"/>
                  </a:schemeClr>
                </a:solidFill>
              </a:rPr>
              <a:t>§ 5. Кислотные методы аффинажа </a:t>
            </a:r>
            <a:endParaRPr lang="ru-RU" sz="2400" dirty="0">
              <a:solidFill>
                <a:schemeClr val="tx2">
                  <a:lumMod val="75000"/>
                </a:schemeClr>
              </a:solidFill>
            </a:endParaRPr>
          </a:p>
        </p:txBody>
      </p:sp>
      <p:sp>
        <p:nvSpPr>
          <p:cNvPr id="4" name="Прямоугольник 3"/>
          <p:cNvSpPr/>
          <p:nvPr/>
        </p:nvSpPr>
        <p:spPr>
          <a:xfrm>
            <a:off x="2123728" y="223047"/>
            <a:ext cx="6912768" cy="369332"/>
          </a:xfrm>
          <a:prstGeom prst="rect">
            <a:avLst/>
          </a:prstGeom>
        </p:spPr>
        <p:txBody>
          <a:bodyPr wrap="square">
            <a:spAutoFit/>
          </a:bodyPr>
          <a:lstStyle/>
          <a:p>
            <a:pPr lvl="0" algn="r"/>
            <a:r>
              <a:rPr lang="ru-RU" b="1" dirty="0" smtClean="0">
                <a:solidFill>
                  <a:schemeClr val="accent1">
                    <a:lumMod val="75000"/>
                  </a:schemeClr>
                </a:solidFill>
                <a:latin typeface="Arial" panose="020B0604020202020204" pitchFamily="34" charset="0"/>
                <a:cs typeface="Arial" panose="020B0604020202020204" pitchFamily="34" charset="0"/>
              </a:rPr>
              <a:t>«Металлургия благородных металлов» курс </a:t>
            </a:r>
            <a:endParaRPr lang="ru-RU" dirty="0">
              <a:solidFill>
                <a:schemeClr val="accent1">
                  <a:lumMod val="75000"/>
                </a:schemeClr>
              </a:solidFill>
              <a:latin typeface="Arial" panose="020B0604020202020204" pitchFamily="34" charset="0"/>
              <a:cs typeface="Arial" panose="020B0604020202020204" pitchFamily="34" charset="0"/>
            </a:endParaRPr>
          </a:p>
        </p:txBody>
      </p:sp>
      <p:pic>
        <p:nvPicPr>
          <p:cNvPr id="1026"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152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
        <p:nvSpPr>
          <p:cNvPr id="5122" name="AutoShape 2" descr="Золото картинки, стоковые фото Золото |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5123" name="Picture 3"/>
          <p:cNvPicPr>
            <a:picLocks noChangeAspect="1" noChangeArrowheads="1"/>
          </p:cNvPicPr>
          <p:nvPr/>
        </p:nvPicPr>
        <p:blipFill>
          <a:blip r:embed="rId4"/>
          <a:srcRect/>
          <a:stretch>
            <a:fillRect/>
          </a:stretch>
        </p:blipFill>
        <p:spPr bwMode="auto">
          <a:xfrm>
            <a:off x="571472" y="3643314"/>
            <a:ext cx="3357586" cy="2786082"/>
          </a:xfrm>
          <a:prstGeom prst="rect">
            <a:avLst/>
          </a:prstGeom>
          <a:noFill/>
          <a:ln w="9525">
            <a:noFill/>
            <a:miter lim="800000"/>
            <a:headEnd/>
            <a:tailEnd/>
          </a:ln>
          <a:effectLst/>
        </p:spPr>
      </p:pic>
      <p:pic>
        <p:nvPicPr>
          <p:cNvPr id="5125" name="Picture 5" descr="Серебро 925 пробы. Что такое 925 проба? История возникновения - SilverS"/>
          <p:cNvPicPr>
            <a:picLocks noChangeAspect="1" noChangeArrowheads="1"/>
          </p:cNvPicPr>
          <p:nvPr/>
        </p:nvPicPr>
        <p:blipFill>
          <a:blip r:embed="rId5"/>
          <a:srcRect/>
          <a:stretch>
            <a:fillRect/>
          </a:stretch>
        </p:blipFill>
        <p:spPr bwMode="auto">
          <a:xfrm>
            <a:off x="4643438" y="3571876"/>
            <a:ext cx="4193902" cy="3009893"/>
          </a:xfrm>
          <a:prstGeom prst="rect">
            <a:avLst/>
          </a:prstGeom>
          <a:noFill/>
        </p:spPr>
      </p:pic>
    </p:spTree>
    <p:extLst>
      <p:ext uri="{BB962C8B-B14F-4D97-AF65-F5344CB8AC3E}">
        <p14:creationId xmlns="" xmlns:p14="http://schemas.microsoft.com/office/powerpoint/2010/main" val="2668288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182192" y="857232"/>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2" name="Заголовок 1"/>
          <p:cNvSpPr>
            <a:spLocks noGrp="1"/>
          </p:cNvSpPr>
          <p:nvPr>
            <p:ph type="ctrTitle"/>
          </p:nvPr>
        </p:nvSpPr>
        <p:spPr>
          <a:xfrm>
            <a:off x="685800" y="642919"/>
            <a:ext cx="7772400" cy="714379"/>
          </a:xfrm>
        </p:spPr>
        <p:txBody>
          <a:bodyPr>
            <a:noAutofit/>
          </a:bodyPr>
          <a:lstStyle/>
          <a:p>
            <a:r>
              <a:rPr lang="ru-RU" sz="2800" b="1" i="1" dirty="0" smtClean="0"/>
              <a:t/>
            </a:r>
            <a:br>
              <a:rPr lang="ru-RU" sz="2800" b="1" i="1" dirty="0" smtClean="0"/>
            </a:br>
            <a:r>
              <a:rPr lang="ru-RU" sz="2800" b="1" i="1" dirty="0" smtClean="0"/>
              <a:t/>
            </a:r>
            <a:br>
              <a:rPr lang="ru-RU" sz="2800" b="1" i="1" dirty="0" smtClean="0"/>
            </a:br>
            <a:r>
              <a:rPr lang="ru-RU" sz="2800" b="1" i="1" dirty="0" smtClean="0"/>
              <a:t/>
            </a:r>
            <a:br>
              <a:rPr lang="ru-RU" sz="2800" b="1" i="1" dirty="0" smtClean="0"/>
            </a:br>
            <a:r>
              <a:rPr lang="ru-RU" sz="2800" b="1" i="1" dirty="0" smtClean="0">
                <a:solidFill>
                  <a:srgbClr val="C00000"/>
                </a:solidFill>
              </a:rPr>
              <a:t>§ 1. </a:t>
            </a:r>
            <a:r>
              <a:rPr lang="ru-RU" sz="2800" b="1" dirty="0" smtClean="0">
                <a:solidFill>
                  <a:schemeClr val="tx2">
                    <a:lumMod val="75000"/>
                  </a:schemeClr>
                </a:solidFill>
              </a:rPr>
              <a:t> </a:t>
            </a:r>
            <a:r>
              <a:rPr lang="ru-RU" sz="2800" b="1" i="1" dirty="0" err="1" smtClean="0">
                <a:solidFill>
                  <a:srgbClr val="FF0000"/>
                </a:solidFill>
              </a:rPr>
              <a:t>Шикізат</a:t>
            </a:r>
            <a:r>
              <a:rPr lang="ru-RU" sz="2800" b="1" i="1" dirty="0" smtClean="0">
                <a:solidFill>
                  <a:srgbClr val="FF0000"/>
                </a:solidFill>
              </a:rPr>
              <a:t> </a:t>
            </a:r>
            <a:r>
              <a:rPr lang="ru-RU" sz="2800" b="1" i="1" dirty="0" err="1" smtClean="0">
                <a:solidFill>
                  <a:srgbClr val="FF0000"/>
                </a:solidFill>
              </a:rPr>
              <a:t>және </a:t>
            </a:r>
            <a:r>
              <a:rPr lang="ru-RU" sz="2800" b="1" i="1" dirty="0" smtClean="0">
                <a:solidFill>
                  <a:srgbClr val="FF0000"/>
                </a:solidFill>
              </a:rPr>
              <a:t>оны </a:t>
            </a:r>
            <a:r>
              <a:rPr lang="ru-RU" sz="2800" b="1" i="1" dirty="0" err="1" smtClean="0">
                <a:solidFill>
                  <a:srgbClr val="FF0000"/>
                </a:solidFill>
              </a:rPr>
              <a:t>аффинажға дайындау</a:t>
            </a:r>
            <a:r>
              <a:rPr lang="ru-RU" sz="2800" b="1" i="1" dirty="0" smtClean="0">
                <a:solidFill>
                  <a:srgbClr val="FF0000"/>
                </a:solidFill>
              </a:rPr>
              <a:t> </a:t>
            </a:r>
            <a:r>
              <a:rPr lang="ru-RU" sz="2800" i="1" dirty="0" smtClean="0">
                <a:solidFill>
                  <a:srgbClr val="FF0000"/>
                </a:solidFill>
              </a:rPr>
              <a:t/>
            </a:r>
            <a:br>
              <a:rPr lang="ru-RU" sz="2800" i="1" dirty="0" smtClean="0">
                <a:solidFill>
                  <a:srgbClr val="FF0000"/>
                </a:solidFill>
              </a:rPr>
            </a:br>
            <a:r>
              <a:rPr lang="ru-RU" sz="2800" dirty="0" smtClean="0"/>
              <a:t/>
            </a:r>
            <a:br>
              <a:rPr lang="ru-RU" sz="2800" dirty="0" smtClean="0"/>
            </a:br>
            <a:r>
              <a:rPr lang="ru-RU" sz="3200" b="1" i="1" dirty="0" smtClean="0">
                <a:latin typeface="Arial" panose="020B0604020202020204" pitchFamily="34" charset="0"/>
                <a:cs typeface="Arial" panose="020B0604020202020204" pitchFamily="34" charset="0"/>
              </a:rPr>
              <a:t/>
            </a:r>
            <a:br>
              <a:rPr lang="ru-RU" sz="3200" b="1" i="1" dirty="0" smtClean="0">
                <a:latin typeface="Arial" panose="020B0604020202020204" pitchFamily="34" charset="0"/>
                <a:cs typeface="Arial" panose="020B0604020202020204" pitchFamily="34" charset="0"/>
              </a:rPr>
            </a:br>
            <a:endParaRPr lang="ru-RU" sz="3200" b="1" i="1" dirty="0">
              <a:solidFill>
                <a:schemeClr val="accent1">
                  <a:lumMod val="75000"/>
                </a:schemeClr>
              </a:solidFill>
              <a:latin typeface="Arial" panose="020B0604020202020204" pitchFamily="34" charset="0"/>
              <a:ea typeface="+mn-ea"/>
              <a:cs typeface="Arial" panose="020B0604020202020204" pitchFamily="34" charset="0"/>
            </a:endParaRPr>
          </a:p>
        </p:txBody>
      </p:sp>
      <p:sp>
        <p:nvSpPr>
          <p:cNvPr id="3" name="Подзаголовок 2"/>
          <p:cNvSpPr>
            <a:spLocks noGrp="1"/>
          </p:cNvSpPr>
          <p:nvPr>
            <p:ph type="subTitle" idx="1"/>
          </p:nvPr>
        </p:nvSpPr>
        <p:spPr>
          <a:xfrm>
            <a:off x="357158" y="1500174"/>
            <a:ext cx="8501122" cy="4786346"/>
          </a:xfrm>
        </p:spPr>
        <p:txBody>
          <a:bodyPr>
            <a:noAutofit/>
          </a:bodyPr>
          <a:lstStyle/>
          <a:p>
            <a:r>
              <a:rPr lang="ru-RU" sz="2000" dirty="0" smtClean="0">
                <a:solidFill>
                  <a:schemeClr val="tx2">
                    <a:lumMod val="75000"/>
                  </a:schemeClr>
                </a:solidFill>
              </a:rPr>
              <a:t>Алтын мен </a:t>
            </a:r>
            <a:r>
              <a:rPr lang="ru-RU" sz="2000" dirty="0" err="1" smtClean="0">
                <a:solidFill>
                  <a:schemeClr val="tx2">
                    <a:lumMod val="75000"/>
                  </a:schemeClr>
                </a:solidFill>
              </a:rPr>
              <a:t>күмісті бөлу және оларды</a:t>
            </a:r>
            <a:r>
              <a:rPr lang="ru-RU" sz="2000" dirty="0" smtClean="0">
                <a:solidFill>
                  <a:schemeClr val="tx2">
                    <a:lumMod val="75000"/>
                  </a:schemeClr>
                </a:solidFill>
              </a:rPr>
              <a:t> таза </a:t>
            </a:r>
            <a:r>
              <a:rPr lang="ru-RU" sz="2000" dirty="0" err="1" smtClean="0">
                <a:solidFill>
                  <a:schemeClr val="tx2">
                    <a:lumMod val="75000"/>
                  </a:schemeClr>
                </a:solidFill>
              </a:rPr>
              <a:t>түрінде алу</a:t>
            </a:r>
            <a:r>
              <a:rPr lang="ru-RU" sz="2000" dirty="0" smtClean="0">
                <a:solidFill>
                  <a:schemeClr val="tx2">
                    <a:lumMod val="75000"/>
                  </a:schemeClr>
                </a:solidFill>
              </a:rPr>
              <a:t> аффинаж </a:t>
            </a:r>
            <a:r>
              <a:rPr lang="ru-RU" sz="2000" dirty="0" err="1" smtClean="0">
                <a:solidFill>
                  <a:schemeClr val="tx2">
                    <a:lumMod val="75000"/>
                  </a:schemeClr>
                </a:solidFill>
              </a:rPr>
              <a:t>әдісімен жүзеге асырылады</a:t>
            </a:r>
            <a:r>
              <a:rPr lang="ru-RU" sz="2000" dirty="0" smtClean="0">
                <a:solidFill>
                  <a:schemeClr val="tx2">
                    <a:lumMod val="75000"/>
                  </a:schemeClr>
                </a:solidFill>
              </a:rPr>
              <a:t>. Алтын мен </a:t>
            </a:r>
            <a:r>
              <a:rPr lang="ru-RU" sz="2000" dirty="0" err="1" smtClean="0">
                <a:solidFill>
                  <a:schemeClr val="tx2">
                    <a:lumMod val="75000"/>
                  </a:schemeClr>
                </a:solidFill>
              </a:rPr>
              <a:t>күмісті аффинаждаудың бірнеше</a:t>
            </a:r>
            <a:r>
              <a:rPr lang="ru-RU" sz="2000" dirty="0" smtClean="0">
                <a:solidFill>
                  <a:schemeClr val="tx2">
                    <a:lumMod val="75000"/>
                  </a:schemeClr>
                </a:solidFill>
              </a:rPr>
              <a:t> </a:t>
            </a:r>
            <a:r>
              <a:rPr lang="ru-RU" sz="2000" dirty="0" err="1" smtClean="0">
                <a:solidFill>
                  <a:schemeClr val="tx2">
                    <a:lumMod val="75000"/>
                  </a:schemeClr>
                </a:solidFill>
              </a:rPr>
              <a:t>әдістері белгілі</a:t>
            </a:r>
            <a:r>
              <a:rPr lang="ru-RU" sz="2000" dirty="0" smtClean="0">
                <a:solidFill>
                  <a:schemeClr val="tx2">
                    <a:lumMod val="75000"/>
                  </a:schemeClr>
                </a:solidFill>
              </a:rPr>
              <a:t>. </a:t>
            </a:r>
            <a:r>
              <a:rPr lang="ru-RU" sz="2000" dirty="0" err="1" smtClean="0">
                <a:solidFill>
                  <a:schemeClr val="tx2">
                    <a:lumMod val="75000"/>
                  </a:schemeClr>
                </a:solidFill>
              </a:rPr>
              <a:t>Ең көп таралған</a:t>
            </a:r>
            <a:r>
              <a:rPr lang="kk-KZ" sz="2000" dirty="0" smtClean="0">
                <a:solidFill>
                  <a:schemeClr val="tx2">
                    <a:lumMod val="75000"/>
                  </a:schemeClr>
                </a:solidFill>
              </a:rPr>
              <a:t>ы</a:t>
            </a:r>
            <a:r>
              <a:rPr lang="ru-RU" sz="2000" dirty="0" smtClean="0">
                <a:solidFill>
                  <a:schemeClr val="tx2">
                    <a:lumMod val="75000"/>
                  </a:schemeClr>
                </a:solidFill>
              </a:rPr>
              <a:t> хлор</a:t>
            </a:r>
            <a:r>
              <a:rPr lang="kk-KZ" sz="2000" dirty="0" smtClean="0">
                <a:solidFill>
                  <a:schemeClr val="tx2">
                    <a:lumMod val="75000"/>
                  </a:schemeClr>
                </a:solidFill>
              </a:rPr>
              <a:t>лау</a:t>
            </a:r>
            <a:r>
              <a:rPr lang="ru-RU" sz="2000" dirty="0" smtClean="0">
                <a:solidFill>
                  <a:schemeClr val="tx2">
                    <a:lumMod val="75000"/>
                  </a:schemeClr>
                </a:solidFill>
              </a:rPr>
              <a:t> </a:t>
            </a:r>
            <a:r>
              <a:rPr lang="ru-RU" sz="2000" dirty="0" err="1" smtClean="0">
                <a:solidFill>
                  <a:schemeClr val="tx2">
                    <a:lumMod val="75000"/>
                  </a:schemeClr>
                </a:solidFill>
              </a:rPr>
              <a:t>процесі</a:t>
            </a:r>
            <a:r>
              <a:rPr lang="ru-RU" sz="2000" dirty="0" smtClean="0">
                <a:solidFill>
                  <a:schemeClr val="tx2">
                    <a:lumMod val="75000"/>
                  </a:schemeClr>
                </a:solidFill>
              </a:rPr>
              <a:t> </a:t>
            </a:r>
            <a:r>
              <a:rPr lang="ru-RU" sz="2000" dirty="0" err="1" smtClean="0">
                <a:solidFill>
                  <a:schemeClr val="tx2">
                    <a:lumMod val="75000"/>
                  </a:schemeClr>
                </a:solidFill>
              </a:rPr>
              <a:t>және электролиттік</a:t>
            </a:r>
            <a:r>
              <a:rPr lang="ru-RU" sz="2000" dirty="0" smtClean="0">
                <a:solidFill>
                  <a:schemeClr val="tx2">
                    <a:lumMod val="75000"/>
                  </a:schemeClr>
                </a:solidFill>
              </a:rPr>
              <a:t> </a:t>
            </a:r>
            <a:r>
              <a:rPr lang="ru-RU" sz="2000" dirty="0" err="1" smtClean="0">
                <a:solidFill>
                  <a:schemeClr val="tx2">
                    <a:lumMod val="75000"/>
                  </a:schemeClr>
                </a:solidFill>
              </a:rPr>
              <a:t>тазарту</a:t>
            </a:r>
            <a:r>
              <a:rPr lang="ru-RU" sz="2000" dirty="0" smtClean="0">
                <a:solidFill>
                  <a:schemeClr val="tx2">
                    <a:lumMod val="75000"/>
                  </a:schemeClr>
                </a:solidFill>
              </a:rPr>
              <a:t>. </a:t>
            </a:r>
            <a:endParaRPr lang="ru-RU" sz="2000" dirty="0" smtClean="0">
              <a:solidFill>
                <a:schemeClr val="tx2">
                  <a:lumMod val="75000"/>
                </a:schemeClr>
              </a:solidFill>
            </a:endParaRPr>
          </a:p>
          <a:p>
            <a:endParaRPr lang="kk-KZ" sz="2000" dirty="0" smtClean="0">
              <a:solidFill>
                <a:schemeClr val="tx2">
                  <a:lumMod val="75000"/>
                </a:schemeClr>
              </a:solidFill>
            </a:endParaRPr>
          </a:p>
          <a:p>
            <a:r>
              <a:rPr lang="kk-KZ" sz="2000" dirty="0" smtClean="0">
                <a:solidFill>
                  <a:schemeClr val="tx2">
                    <a:lumMod val="75000"/>
                  </a:schemeClr>
                </a:solidFill>
              </a:rPr>
              <a:t>Аффинаж </a:t>
            </a:r>
            <a:r>
              <a:rPr lang="kk-KZ" sz="2000" dirty="0" smtClean="0">
                <a:solidFill>
                  <a:schemeClr val="tx2">
                    <a:lumMod val="75000"/>
                  </a:schemeClr>
                </a:solidFill>
              </a:rPr>
              <a:t>процесі арнайы аффинаж зауыттарында жүзеге асырылады. </a:t>
            </a:r>
            <a:r>
              <a:rPr lang="ru-RU" sz="2000" dirty="0" err="1" smtClean="0">
                <a:solidFill>
                  <a:schemeClr val="tx2">
                    <a:lumMod val="75000"/>
                  </a:schemeClr>
                </a:solidFill>
              </a:rPr>
              <a:t>Мұнда келетін</a:t>
            </a:r>
            <a:r>
              <a:rPr lang="ru-RU" sz="2000" dirty="0" smtClean="0">
                <a:solidFill>
                  <a:schemeClr val="tx2">
                    <a:lumMod val="75000"/>
                  </a:schemeClr>
                </a:solidFill>
              </a:rPr>
              <a:t> </a:t>
            </a:r>
            <a:r>
              <a:rPr lang="ru-RU" sz="2000" dirty="0" err="1" smtClean="0">
                <a:solidFill>
                  <a:schemeClr val="tx2">
                    <a:lumMod val="75000"/>
                  </a:schemeClr>
                </a:solidFill>
              </a:rPr>
              <a:t>шикізат</a:t>
            </a:r>
            <a:r>
              <a:rPr lang="ru-RU" sz="2000" dirty="0" smtClean="0">
                <a:solidFill>
                  <a:schemeClr val="tx2">
                    <a:lumMod val="75000"/>
                  </a:schemeClr>
                </a:solidFill>
              </a:rPr>
              <a:t> </a:t>
            </a:r>
            <a:r>
              <a:rPr lang="ru-RU" sz="2000" dirty="0" err="1" smtClean="0">
                <a:solidFill>
                  <a:schemeClr val="tx2">
                    <a:lumMod val="75000"/>
                  </a:schemeClr>
                </a:solidFill>
              </a:rPr>
              <a:t>өте алуан</a:t>
            </a:r>
            <a:r>
              <a:rPr lang="ru-RU" sz="2000" dirty="0" smtClean="0">
                <a:solidFill>
                  <a:schemeClr val="tx2">
                    <a:lumMod val="75000"/>
                  </a:schemeClr>
                </a:solidFill>
              </a:rPr>
              <a:t> </a:t>
            </a:r>
            <a:r>
              <a:rPr lang="ru-RU" sz="2000" dirty="0" err="1" smtClean="0">
                <a:solidFill>
                  <a:schemeClr val="tx2">
                    <a:lumMod val="75000"/>
                  </a:schemeClr>
                </a:solidFill>
              </a:rPr>
              <a:t>түрлі.</a:t>
            </a:r>
            <a:r>
              <a:rPr lang="ru-RU" sz="2000" dirty="0" smtClean="0">
                <a:solidFill>
                  <a:schemeClr val="tx2">
                    <a:lumMod val="75000"/>
                  </a:schemeClr>
                </a:solidFill>
              </a:rPr>
              <a:t> </a:t>
            </a:r>
            <a:r>
              <a:rPr lang="ru-RU" sz="2000" dirty="0" err="1" smtClean="0">
                <a:solidFill>
                  <a:schemeClr val="tx2">
                    <a:lumMod val="75000"/>
                  </a:schemeClr>
                </a:solidFill>
              </a:rPr>
              <a:t>Алтынның негізгі</a:t>
            </a:r>
            <a:r>
              <a:rPr lang="ru-RU" sz="2000" dirty="0" smtClean="0">
                <a:solidFill>
                  <a:schemeClr val="tx2">
                    <a:lumMod val="75000"/>
                  </a:schemeClr>
                </a:solidFill>
              </a:rPr>
              <a:t> </a:t>
            </a:r>
            <a:r>
              <a:rPr lang="ru-RU" sz="2000" dirty="0" err="1" smtClean="0">
                <a:solidFill>
                  <a:schemeClr val="tx2">
                    <a:lumMod val="75000"/>
                  </a:schemeClr>
                </a:solidFill>
              </a:rPr>
              <a:t>бөлігі өңделген алтын-мырыш</a:t>
            </a:r>
            <a:r>
              <a:rPr lang="ru-RU" sz="2000" dirty="0" smtClean="0">
                <a:solidFill>
                  <a:schemeClr val="tx2">
                    <a:lumMod val="75000"/>
                  </a:schemeClr>
                </a:solidFill>
              </a:rPr>
              <a:t> </a:t>
            </a:r>
            <a:r>
              <a:rPr lang="ru-RU" sz="2000" dirty="0" err="1" smtClean="0">
                <a:solidFill>
                  <a:schemeClr val="tx2">
                    <a:lumMod val="75000"/>
                  </a:schemeClr>
                </a:solidFill>
              </a:rPr>
              <a:t>тұнбаларын балқыту нәтижесінде алынған қорытпалар, амальгаманы</a:t>
            </a:r>
            <a:r>
              <a:rPr lang="ru-RU" sz="2000" dirty="0" smtClean="0">
                <a:solidFill>
                  <a:schemeClr val="tx2">
                    <a:lumMod val="75000"/>
                  </a:schemeClr>
                </a:solidFill>
              </a:rPr>
              <a:t> </a:t>
            </a:r>
            <a:r>
              <a:rPr lang="ru-RU" sz="2000" dirty="0" err="1" smtClean="0">
                <a:solidFill>
                  <a:schemeClr val="tx2">
                    <a:lumMod val="75000"/>
                  </a:schemeClr>
                </a:solidFill>
              </a:rPr>
              <a:t>буландырғаннан кейін</a:t>
            </a:r>
            <a:r>
              <a:rPr lang="kk-KZ" sz="2000" dirty="0" smtClean="0">
                <a:solidFill>
                  <a:schemeClr val="tx2">
                    <a:lumMod val="75000"/>
                  </a:schemeClr>
                </a:solidFill>
              </a:rPr>
              <a:t> алынған</a:t>
            </a:r>
            <a:r>
              <a:rPr lang="ru-RU" sz="2000" dirty="0" smtClean="0">
                <a:solidFill>
                  <a:schemeClr val="tx2">
                    <a:lumMod val="75000"/>
                  </a:schemeClr>
                </a:solidFill>
              </a:rPr>
              <a:t> </a:t>
            </a:r>
            <a:r>
              <a:rPr lang="ru-RU" sz="2000" dirty="0" err="1" smtClean="0">
                <a:solidFill>
                  <a:schemeClr val="tx2">
                    <a:lumMod val="75000"/>
                  </a:schemeClr>
                </a:solidFill>
              </a:rPr>
              <a:t>қара </a:t>
            </a:r>
            <a:r>
              <a:rPr lang="ru-RU" sz="2000" dirty="0" smtClean="0">
                <a:solidFill>
                  <a:schemeClr val="tx2">
                    <a:lumMod val="75000"/>
                  </a:schemeClr>
                </a:solidFill>
              </a:rPr>
              <a:t>алтын, </a:t>
            </a:r>
            <a:r>
              <a:rPr lang="ru-RU" sz="2000" dirty="0" err="1" smtClean="0">
                <a:solidFill>
                  <a:schemeClr val="tx2">
                    <a:lumMod val="75000"/>
                  </a:schemeClr>
                </a:solidFill>
              </a:rPr>
              <a:t>ш</a:t>
            </a:r>
            <a:r>
              <a:rPr lang="kk-KZ" sz="2000" dirty="0" smtClean="0">
                <a:solidFill>
                  <a:schemeClr val="tx2">
                    <a:lumMod val="75000"/>
                  </a:schemeClr>
                </a:solidFill>
              </a:rPr>
              <a:t>ашырандылар</a:t>
            </a:r>
            <a:r>
              <a:rPr lang="ru-RU" sz="2000" dirty="0" smtClean="0">
                <a:solidFill>
                  <a:schemeClr val="tx2">
                    <a:lumMod val="75000"/>
                  </a:schemeClr>
                </a:solidFill>
              </a:rPr>
              <a:t> мен </a:t>
            </a:r>
            <a:r>
              <a:rPr lang="ru-RU" sz="2000" dirty="0" err="1" smtClean="0">
                <a:solidFill>
                  <a:schemeClr val="tx2">
                    <a:lumMod val="75000"/>
                  </a:schemeClr>
                </a:solidFill>
              </a:rPr>
              <a:t>кендерді</a:t>
            </a:r>
            <a:r>
              <a:rPr lang="ru-RU" sz="2000" dirty="0" smtClean="0">
                <a:solidFill>
                  <a:schemeClr val="tx2">
                    <a:lumMod val="75000"/>
                  </a:schemeClr>
                </a:solidFill>
              </a:rPr>
              <a:t> </a:t>
            </a:r>
            <a:r>
              <a:rPr lang="ru-RU" sz="2000" dirty="0" err="1" smtClean="0">
                <a:solidFill>
                  <a:schemeClr val="tx2">
                    <a:lumMod val="75000"/>
                  </a:schemeClr>
                </a:solidFill>
              </a:rPr>
              <a:t>байыту</a:t>
            </a:r>
            <a:r>
              <a:rPr lang="ru-RU" sz="2000" dirty="0" smtClean="0">
                <a:solidFill>
                  <a:schemeClr val="tx2">
                    <a:lumMod val="75000"/>
                  </a:schemeClr>
                </a:solidFill>
              </a:rPr>
              <a:t> </a:t>
            </a:r>
            <a:r>
              <a:rPr lang="ru-RU" sz="2000" dirty="0" err="1" smtClean="0">
                <a:solidFill>
                  <a:schemeClr val="tx2">
                    <a:lumMod val="75000"/>
                  </a:schemeClr>
                </a:solidFill>
              </a:rPr>
              <a:t>арқылы алынған шлихті</a:t>
            </a:r>
            <a:r>
              <a:rPr lang="ru-RU" sz="2000" dirty="0" smtClean="0">
                <a:solidFill>
                  <a:schemeClr val="tx2">
                    <a:lumMod val="75000"/>
                  </a:schemeClr>
                </a:solidFill>
              </a:rPr>
              <a:t> алтын, </a:t>
            </a:r>
            <a:r>
              <a:rPr lang="ru-RU" sz="2000" dirty="0" err="1" smtClean="0">
                <a:solidFill>
                  <a:schemeClr val="tx2">
                    <a:lumMod val="75000"/>
                  </a:schemeClr>
                </a:solidFill>
              </a:rPr>
              <a:t>тиомочевинді</a:t>
            </a:r>
            <a:r>
              <a:rPr lang="ru-RU" sz="2000" dirty="0" smtClean="0">
                <a:solidFill>
                  <a:schemeClr val="tx2">
                    <a:lumMod val="75000"/>
                  </a:schemeClr>
                </a:solidFill>
              </a:rPr>
              <a:t> </a:t>
            </a:r>
            <a:r>
              <a:rPr lang="ru-RU" sz="2000" dirty="0" err="1" smtClean="0">
                <a:solidFill>
                  <a:schemeClr val="tx2">
                    <a:lumMod val="75000"/>
                  </a:schemeClr>
                </a:solidFill>
              </a:rPr>
              <a:t>регенераттардан</a:t>
            </a:r>
            <a:r>
              <a:rPr lang="ru-RU" sz="2000" dirty="0" smtClean="0">
                <a:solidFill>
                  <a:schemeClr val="tx2">
                    <a:lumMod val="75000"/>
                  </a:schemeClr>
                </a:solidFill>
              </a:rPr>
              <a:t> </a:t>
            </a:r>
            <a:r>
              <a:rPr lang="ru-RU" sz="2000" dirty="0" err="1" smtClean="0">
                <a:solidFill>
                  <a:schemeClr val="tx2">
                    <a:lumMod val="75000"/>
                  </a:schemeClr>
                </a:solidFill>
              </a:rPr>
              <a:t>катодты</a:t>
            </a:r>
            <a:r>
              <a:rPr lang="ru-RU" sz="2000" dirty="0" smtClean="0">
                <a:solidFill>
                  <a:schemeClr val="tx2">
                    <a:lumMod val="75000"/>
                  </a:schemeClr>
                </a:solidFill>
              </a:rPr>
              <a:t> </a:t>
            </a:r>
            <a:r>
              <a:rPr lang="ru-RU" sz="2000" dirty="0" err="1" smtClean="0">
                <a:solidFill>
                  <a:schemeClr val="tx2">
                    <a:lumMod val="75000"/>
                  </a:schemeClr>
                </a:solidFill>
              </a:rPr>
              <a:t>қара </a:t>
            </a:r>
            <a:r>
              <a:rPr lang="ru-RU" sz="2000" dirty="0" smtClean="0">
                <a:solidFill>
                  <a:schemeClr val="tx2">
                    <a:lumMod val="75000"/>
                  </a:schemeClr>
                </a:solidFill>
              </a:rPr>
              <a:t>алтын </a:t>
            </a:r>
            <a:r>
              <a:rPr lang="ru-RU" sz="2000" dirty="0" err="1" smtClean="0">
                <a:solidFill>
                  <a:schemeClr val="tx2">
                    <a:lumMod val="75000"/>
                  </a:schemeClr>
                </a:solidFill>
              </a:rPr>
              <a:t>түрінде келеді</a:t>
            </a:r>
            <a:r>
              <a:rPr lang="ru-RU" sz="2000" dirty="0" smtClean="0">
                <a:solidFill>
                  <a:schemeClr val="tx2">
                    <a:lumMod val="75000"/>
                  </a:schemeClr>
                </a:solidFill>
              </a:rPr>
              <a:t>. </a:t>
            </a:r>
            <a:r>
              <a:rPr lang="ru-RU" sz="2000" dirty="0" err="1" smtClean="0">
                <a:solidFill>
                  <a:schemeClr val="tx2">
                    <a:lumMod val="75000"/>
                  </a:schemeClr>
                </a:solidFill>
              </a:rPr>
              <a:t>Аталған материалдар</a:t>
            </a:r>
            <a:r>
              <a:rPr lang="ru-RU" sz="2000" dirty="0" smtClean="0">
                <a:solidFill>
                  <a:schemeClr val="tx2">
                    <a:lumMod val="75000"/>
                  </a:schemeClr>
                </a:solidFill>
              </a:rPr>
              <a:t> </a:t>
            </a:r>
            <a:r>
              <a:rPr lang="ru-RU" sz="2000" dirty="0" err="1" smtClean="0">
                <a:solidFill>
                  <a:schemeClr val="tx2">
                    <a:lumMod val="75000"/>
                  </a:schemeClr>
                </a:solidFill>
              </a:rPr>
              <a:t>күрделі химиялық құрамға ие</a:t>
            </a:r>
            <a:r>
              <a:rPr lang="ru-RU" sz="2000" dirty="0" smtClean="0">
                <a:solidFill>
                  <a:schemeClr val="tx2">
                    <a:lumMod val="75000"/>
                  </a:schemeClr>
                </a:solidFill>
              </a:rPr>
              <a:t>. Алтын мен </a:t>
            </a:r>
            <a:r>
              <a:rPr lang="ru-RU" sz="2000" dirty="0" err="1" smtClean="0">
                <a:solidFill>
                  <a:schemeClr val="tx2">
                    <a:lumMod val="75000"/>
                  </a:schemeClr>
                </a:solidFill>
              </a:rPr>
              <a:t>күмістен басқа</a:t>
            </a:r>
            <a:r>
              <a:rPr lang="ru-RU" sz="2000" dirty="0" smtClean="0">
                <a:solidFill>
                  <a:schemeClr val="tx2">
                    <a:lumMod val="75000"/>
                  </a:schemeClr>
                </a:solidFill>
              </a:rPr>
              <a:t>, </a:t>
            </a:r>
            <a:r>
              <a:rPr lang="ru-RU" sz="2000" dirty="0" err="1" smtClean="0">
                <a:solidFill>
                  <a:schemeClr val="tx2">
                    <a:lumMod val="75000"/>
                  </a:schemeClr>
                </a:solidFill>
              </a:rPr>
              <a:t>олардың құрамында </a:t>
            </a:r>
            <a:r>
              <a:rPr lang="ru-RU" sz="2000" dirty="0" smtClean="0">
                <a:solidFill>
                  <a:schemeClr val="tx2">
                    <a:lumMod val="75000"/>
                  </a:schemeClr>
                </a:solidFill>
              </a:rPr>
              <a:t>мыс, </a:t>
            </a:r>
            <a:r>
              <a:rPr lang="ru-RU" sz="2000" dirty="0" err="1" smtClean="0">
                <a:solidFill>
                  <a:schemeClr val="tx2">
                    <a:lumMod val="75000"/>
                  </a:schemeClr>
                </a:solidFill>
              </a:rPr>
              <a:t>қорғасын, сынап</a:t>
            </a:r>
            <a:r>
              <a:rPr lang="ru-RU" sz="2000" dirty="0" smtClean="0">
                <a:solidFill>
                  <a:schemeClr val="tx2">
                    <a:lumMod val="75000"/>
                  </a:schemeClr>
                </a:solidFill>
              </a:rPr>
              <a:t>, мышьяк, сурьма, </a:t>
            </a:r>
            <a:r>
              <a:rPr lang="ru-RU" sz="2000" dirty="0" err="1" smtClean="0">
                <a:solidFill>
                  <a:schemeClr val="tx2">
                    <a:lumMod val="75000"/>
                  </a:schemeClr>
                </a:solidFill>
              </a:rPr>
              <a:t>қалайы, </a:t>
            </a:r>
            <a:r>
              <a:rPr lang="ru-RU" sz="2000" dirty="0" smtClean="0">
                <a:solidFill>
                  <a:schemeClr val="tx2">
                    <a:lumMod val="75000"/>
                  </a:schemeClr>
                </a:solidFill>
              </a:rPr>
              <a:t>висмут </a:t>
            </a:r>
            <a:r>
              <a:rPr lang="ru-RU" sz="2000" dirty="0" err="1" smtClean="0">
                <a:solidFill>
                  <a:schemeClr val="tx2">
                    <a:lumMod val="75000"/>
                  </a:schemeClr>
                </a:solidFill>
              </a:rPr>
              <a:t>және басқа элементтер</a:t>
            </a:r>
            <a:r>
              <a:rPr lang="ru-RU" sz="2000" dirty="0" smtClean="0">
                <a:solidFill>
                  <a:schemeClr val="tx2">
                    <a:lumMod val="75000"/>
                  </a:schemeClr>
                </a:solidFill>
              </a:rPr>
              <a:t> бар. </a:t>
            </a:r>
            <a:r>
              <a:rPr lang="ru-RU" sz="2000" dirty="0" err="1" smtClean="0">
                <a:solidFill>
                  <a:schemeClr val="tx2">
                    <a:lumMod val="75000"/>
                  </a:schemeClr>
                </a:solidFill>
              </a:rPr>
              <a:t>Қоспалардың құрамы </a:t>
            </a:r>
            <a:r>
              <a:rPr lang="ru-RU" sz="2000" dirty="0" smtClean="0">
                <a:solidFill>
                  <a:schemeClr val="tx2">
                    <a:lumMod val="75000"/>
                  </a:schemeClr>
                </a:solidFill>
              </a:rPr>
              <a:t>200 </a:t>
            </a:r>
            <a:r>
              <a:rPr lang="ru-RU" sz="2000" dirty="0" err="1" smtClean="0">
                <a:solidFill>
                  <a:schemeClr val="tx2">
                    <a:lumMod val="75000"/>
                  </a:schemeClr>
                </a:solidFill>
              </a:rPr>
              <a:t>және одан</a:t>
            </a:r>
            <a:r>
              <a:rPr lang="ru-RU" sz="2000" dirty="0" smtClean="0">
                <a:solidFill>
                  <a:schemeClr val="tx2">
                    <a:lumMod val="75000"/>
                  </a:schemeClr>
                </a:solidFill>
              </a:rPr>
              <a:t> </a:t>
            </a:r>
            <a:r>
              <a:rPr lang="ru-RU" sz="2000" dirty="0" err="1" smtClean="0">
                <a:solidFill>
                  <a:schemeClr val="tx2">
                    <a:lumMod val="75000"/>
                  </a:schemeClr>
                </a:solidFill>
              </a:rPr>
              <a:t>жоғары</a:t>
            </a:r>
            <a:r>
              <a:rPr lang="ru-RU" sz="2000" dirty="0" smtClean="0">
                <a:solidFill>
                  <a:schemeClr val="tx2">
                    <a:lumMod val="75000"/>
                  </a:schemeClr>
                </a:solidFill>
              </a:rPr>
              <a:t> </a:t>
            </a:r>
            <a:r>
              <a:rPr lang="kk-KZ" sz="2000" dirty="0" smtClean="0">
                <a:solidFill>
                  <a:schemeClr val="tx2">
                    <a:lumMod val="75000"/>
                  </a:schemeClr>
                </a:solidFill>
              </a:rPr>
              <a:t>сынамасына</a:t>
            </a:r>
            <a:r>
              <a:rPr lang="ru-RU" sz="2000" dirty="0" smtClean="0">
                <a:solidFill>
                  <a:schemeClr val="tx2">
                    <a:lumMod val="75000"/>
                  </a:schemeClr>
                </a:solidFill>
              </a:rPr>
              <a:t> </a:t>
            </a:r>
            <a:r>
              <a:rPr lang="ru-RU" sz="2000" dirty="0" err="1" smtClean="0">
                <a:solidFill>
                  <a:schemeClr val="tx2">
                    <a:lumMod val="75000"/>
                  </a:schemeClr>
                </a:solidFill>
              </a:rPr>
              <a:t>жетуі</a:t>
            </a:r>
            <a:r>
              <a:rPr lang="ru-RU" sz="2000" dirty="0" smtClean="0">
                <a:solidFill>
                  <a:schemeClr val="tx2">
                    <a:lumMod val="75000"/>
                  </a:schemeClr>
                </a:solidFill>
              </a:rPr>
              <a:t> </a:t>
            </a:r>
            <a:r>
              <a:rPr lang="ru-RU" sz="2000" dirty="0" err="1" smtClean="0">
                <a:solidFill>
                  <a:schemeClr val="tx2">
                    <a:lumMod val="75000"/>
                  </a:schemeClr>
                </a:solidFill>
              </a:rPr>
              <a:t>мүмкін.</a:t>
            </a:r>
            <a:endParaRPr lang="ru-RU" sz="2000" dirty="0" smtClean="0">
              <a:solidFill>
                <a:schemeClr val="tx2">
                  <a:lumMod val="75000"/>
                </a:schemeClr>
              </a:solidFill>
            </a:endParaRPr>
          </a:p>
          <a:p>
            <a:pPr algn="l"/>
            <a:endParaRPr lang="ru-RU" sz="1600" dirty="0" smtClean="0">
              <a:solidFill>
                <a:schemeClr val="tx1"/>
              </a:solidFill>
            </a:endParaRPr>
          </a:p>
          <a:p>
            <a:endParaRPr lang="ru-RU" sz="2400" dirty="0">
              <a:solidFill>
                <a:schemeClr val="tx1"/>
              </a:solidFill>
              <a:latin typeface="Arial" panose="020B0604020202020204" pitchFamily="34" charset="0"/>
              <a:cs typeface="Arial" panose="020B0604020202020204" pitchFamily="34" charset="0"/>
            </a:endParaRPr>
          </a:p>
        </p:txBody>
      </p:sp>
      <p:sp>
        <p:nvSpPr>
          <p:cNvPr id="4" name="Прямоугольник 3"/>
          <p:cNvSpPr/>
          <p:nvPr/>
        </p:nvSpPr>
        <p:spPr>
          <a:xfrm>
            <a:off x="2123728" y="223047"/>
            <a:ext cx="6912768" cy="369332"/>
          </a:xfrm>
          <a:prstGeom prst="rect">
            <a:avLst/>
          </a:prstGeom>
        </p:spPr>
        <p:txBody>
          <a:bodyPr wrap="square">
            <a:spAutoFit/>
          </a:bodyPr>
          <a:lstStyle/>
          <a:p>
            <a:pPr lvl="0" algn="r"/>
            <a:r>
              <a:rPr lang="ru-RU" i="1" dirty="0" smtClean="0">
                <a:solidFill>
                  <a:schemeClr val="accent1">
                    <a:lumMod val="75000"/>
                  </a:schemeClr>
                </a:solidFill>
                <a:latin typeface="Arial" panose="020B0604020202020204" pitchFamily="34" charset="0"/>
                <a:cs typeface="Arial" panose="020B0604020202020204" pitchFamily="34" charset="0"/>
              </a:rPr>
              <a:t>«</a:t>
            </a:r>
            <a:r>
              <a:rPr lang="ru-RU" b="1" dirty="0" smtClean="0">
                <a:solidFill>
                  <a:schemeClr val="accent1">
                    <a:lumMod val="75000"/>
                  </a:schemeClr>
                </a:solidFill>
                <a:latin typeface="Arial" panose="020B0604020202020204" pitchFamily="34" charset="0"/>
                <a:cs typeface="Arial" panose="020B0604020202020204" pitchFamily="34" charset="0"/>
              </a:rPr>
              <a:t>Металлургия благородных металлов</a:t>
            </a:r>
            <a:r>
              <a:rPr lang="ru-RU" i="1" dirty="0" smtClean="0">
                <a:solidFill>
                  <a:schemeClr val="accent1">
                    <a:lumMod val="75000"/>
                  </a:schemeClr>
                </a:solidFill>
                <a:latin typeface="Arial" panose="020B0604020202020204" pitchFamily="34" charset="0"/>
                <a:cs typeface="Arial" panose="020B0604020202020204" pitchFamily="34" charset="0"/>
              </a:rPr>
              <a:t>» </a:t>
            </a:r>
            <a:r>
              <a:rPr lang="ru-RU" i="1" dirty="0" err="1" smtClean="0">
                <a:solidFill>
                  <a:schemeClr val="accent1">
                    <a:lumMod val="75000"/>
                  </a:schemeClr>
                </a:solidFill>
                <a:latin typeface="Arial" panose="020B0604020202020204" pitchFamily="34" charset="0"/>
                <a:cs typeface="Arial" panose="020B0604020202020204" pitchFamily="34" charset="0"/>
              </a:rPr>
              <a:t>курс.Тема</a:t>
            </a:r>
            <a:r>
              <a:rPr lang="ru-RU" i="1" dirty="0" smtClean="0">
                <a:solidFill>
                  <a:schemeClr val="accent1">
                    <a:lumMod val="75000"/>
                  </a:schemeClr>
                </a:solidFill>
                <a:latin typeface="Arial" panose="020B0604020202020204" pitchFamily="34" charset="0"/>
                <a:cs typeface="Arial" panose="020B0604020202020204" pitchFamily="34" charset="0"/>
              </a:rPr>
              <a:t> 1. </a:t>
            </a:r>
            <a:endParaRPr lang="ru-RU" i="1" dirty="0">
              <a:solidFill>
                <a:schemeClr val="accent1">
                  <a:lumMod val="75000"/>
                </a:schemeClr>
              </a:solidFill>
              <a:latin typeface="Arial" panose="020B0604020202020204" pitchFamily="34" charset="0"/>
              <a:cs typeface="Arial" panose="020B0604020202020204" pitchFamily="34" charset="0"/>
            </a:endParaRPr>
          </a:p>
        </p:txBody>
      </p:sp>
      <p:pic>
        <p:nvPicPr>
          <p:cNvPr id="1026"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152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8572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8168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00034" y="500042"/>
            <a:ext cx="7729566" cy="5626121"/>
          </a:xfrm>
        </p:spPr>
        <p:txBody>
          <a:bodyPr>
            <a:noAutofit/>
          </a:bodyPr>
          <a:lstStyle/>
          <a:p>
            <a:endParaRPr lang="ru-RU" sz="2000" dirty="0" smtClean="0">
              <a:solidFill>
                <a:schemeClr val="tx2">
                  <a:lumMod val="75000"/>
                </a:schemeClr>
              </a:solidFill>
            </a:endParaRPr>
          </a:p>
          <a:p>
            <a:pPr algn="ctr">
              <a:buNone/>
            </a:pPr>
            <a:r>
              <a:rPr lang="ru-RU" sz="2000" dirty="0" smtClean="0">
                <a:solidFill>
                  <a:schemeClr val="tx2">
                    <a:lumMod val="75000"/>
                  </a:schemeClr>
                </a:solidFill>
              </a:rPr>
              <a:t> </a:t>
            </a:r>
            <a:r>
              <a:rPr lang="ru-RU" sz="2000" dirty="0" smtClean="0">
                <a:solidFill>
                  <a:schemeClr val="tx2">
                    <a:lumMod val="75000"/>
                  </a:schemeClr>
                </a:solidFill>
              </a:rPr>
              <a:t>            </a:t>
            </a:r>
            <a:r>
              <a:rPr lang="ru-RU" sz="2400" dirty="0" err="1" smtClean="0">
                <a:solidFill>
                  <a:schemeClr val="tx2">
                    <a:lumMod val="75000"/>
                  </a:schemeClr>
                </a:solidFill>
              </a:rPr>
              <a:t>Күміс</a:t>
            </a:r>
            <a:r>
              <a:rPr lang="ru-RU" sz="2400" dirty="0" err="1" smtClean="0">
                <a:solidFill>
                  <a:schemeClr val="tx2">
                    <a:lumMod val="75000"/>
                  </a:schemeClr>
                </a:solidFill>
              </a:rPr>
              <a:t>, негізінен</a:t>
            </a:r>
            <a:r>
              <a:rPr lang="ru-RU" sz="2400" dirty="0" smtClean="0">
                <a:solidFill>
                  <a:schemeClr val="tx2">
                    <a:lumMod val="75000"/>
                  </a:schemeClr>
                </a:solidFill>
              </a:rPr>
              <a:t>, </a:t>
            </a:r>
            <a:r>
              <a:rPr lang="ru-RU" sz="2400" dirty="0" err="1" smtClean="0">
                <a:solidFill>
                  <a:schemeClr val="tx2">
                    <a:lumMod val="75000"/>
                  </a:schemeClr>
                </a:solidFill>
              </a:rPr>
              <a:t>түсті </a:t>
            </a:r>
            <a:r>
              <a:rPr lang="ru-RU" sz="2400" dirty="0" smtClean="0">
                <a:solidFill>
                  <a:schemeClr val="tx2">
                    <a:lumMod val="75000"/>
                  </a:schemeClr>
                </a:solidFill>
              </a:rPr>
              <a:t>металлургия </a:t>
            </a:r>
            <a:r>
              <a:rPr lang="ru-RU" sz="2400" dirty="0" err="1" smtClean="0">
                <a:solidFill>
                  <a:schemeClr val="tx2">
                    <a:lumMod val="75000"/>
                  </a:schemeClr>
                </a:solidFill>
              </a:rPr>
              <a:t>зауыттарынан</a:t>
            </a:r>
            <a:r>
              <a:rPr lang="ru-RU" sz="2400" dirty="0" smtClean="0">
                <a:solidFill>
                  <a:schemeClr val="tx2">
                    <a:lumMod val="75000"/>
                  </a:schemeClr>
                </a:solidFill>
              </a:rPr>
              <a:t> </a:t>
            </a:r>
            <a:r>
              <a:rPr lang="ru-RU" sz="2400" dirty="0" err="1" smtClean="0">
                <a:solidFill>
                  <a:schemeClr val="tx2">
                    <a:lumMod val="75000"/>
                  </a:schemeClr>
                </a:solidFill>
              </a:rPr>
              <a:t>қара қорғасынды тазарту</a:t>
            </a:r>
            <a:r>
              <a:rPr lang="ru-RU" sz="2400" dirty="0" smtClean="0">
                <a:solidFill>
                  <a:schemeClr val="tx2">
                    <a:lumMod val="75000"/>
                  </a:schemeClr>
                </a:solidFill>
              </a:rPr>
              <a:t> </a:t>
            </a:r>
            <a:r>
              <a:rPr lang="ru-RU" sz="2400" dirty="0" err="1" smtClean="0">
                <a:solidFill>
                  <a:schemeClr val="tx2">
                    <a:lumMod val="75000"/>
                  </a:schemeClr>
                </a:solidFill>
              </a:rPr>
              <a:t>және </a:t>
            </a:r>
            <a:r>
              <a:rPr lang="ru-RU" sz="2400" dirty="0" smtClean="0">
                <a:solidFill>
                  <a:schemeClr val="tx2">
                    <a:lumMod val="75000"/>
                  </a:schemeClr>
                </a:solidFill>
              </a:rPr>
              <a:t>м</a:t>
            </a:r>
            <a:r>
              <a:rPr lang="kk-KZ" sz="2400" dirty="0" smtClean="0">
                <a:solidFill>
                  <a:schemeClr val="tx2">
                    <a:lumMod val="75000"/>
                  </a:schemeClr>
                </a:solidFill>
              </a:rPr>
              <a:t>ыс</a:t>
            </a:r>
            <a:r>
              <a:rPr lang="ru-RU" sz="2400" dirty="0" err="1" smtClean="0">
                <a:solidFill>
                  <a:schemeClr val="tx2">
                    <a:lumMod val="75000"/>
                  </a:schemeClr>
                </a:solidFill>
              </a:rPr>
              <a:t>электролитті</a:t>
            </a:r>
            <a:r>
              <a:rPr lang="ru-RU" sz="2400" dirty="0" smtClean="0">
                <a:solidFill>
                  <a:schemeClr val="tx2">
                    <a:lumMod val="75000"/>
                  </a:schemeClr>
                </a:solidFill>
              </a:rPr>
              <a:t> </a:t>
            </a:r>
            <a:r>
              <a:rPr lang="ru-RU" sz="2400" dirty="0" err="1" smtClean="0">
                <a:solidFill>
                  <a:schemeClr val="tx2">
                    <a:lumMod val="75000"/>
                  </a:schemeClr>
                </a:solidFill>
              </a:rPr>
              <a:t>шламдарды</a:t>
            </a:r>
            <a:r>
              <a:rPr lang="ru-RU" sz="2400" dirty="0" smtClean="0">
                <a:solidFill>
                  <a:schemeClr val="tx2">
                    <a:lumMod val="75000"/>
                  </a:schemeClr>
                </a:solidFill>
              </a:rPr>
              <a:t> </a:t>
            </a:r>
            <a:r>
              <a:rPr lang="ru-RU" sz="2400" dirty="0" err="1" smtClean="0">
                <a:solidFill>
                  <a:schemeClr val="tx2">
                    <a:lumMod val="75000"/>
                  </a:schemeClr>
                </a:solidFill>
              </a:rPr>
              <a:t>қайта өңдеу кезінде</a:t>
            </a:r>
            <a:r>
              <a:rPr lang="ru-RU" sz="2400" dirty="0" smtClean="0">
                <a:solidFill>
                  <a:schemeClr val="tx2">
                    <a:lumMod val="75000"/>
                  </a:schemeClr>
                </a:solidFill>
              </a:rPr>
              <a:t> </a:t>
            </a:r>
            <a:r>
              <a:rPr lang="ru-RU" sz="2400" dirty="0" err="1" smtClean="0">
                <a:solidFill>
                  <a:schemeClr val="tx2">
                    <a:lumMod val="75000"/>
                  </a:schemeClr>
                </a:solidFill>
              </a:rPr>
              <a:t>алынатын</a:t>
            </a:r>
            <a:r>
              <a:rPr lang="ru-RU" sz="2400" dirty="0" smtClean="0">
                <a:solidFill>
                  <a:schemeClr val="tx2">
                    <a:lumMod val="75000"/>
                  </a:schemeClr>
                </a:solidFill>
              </a:rPr>
              <a:t> </a:t>
            </a:r>
            <a:r>
              <a:rPr lang="kk-KZ" sz="2400" dirty="0" smtClean="0">
                <a:solidFill>
                  <a:schemeClr val="tx2">
                    <a:lumMod val="75000"/>
                  </a:schemeClr>
                </a:solidFill>
              </a:rPr>
              <a:t>алтын</a:t>
            </a:r>
            <a:r>
              <a:rPr lang="ru-RU" sz="2400" dirty="0" err="1" smtClean="0">
                <a:solidFill>
                  <a:schemeClr val="tx2">
                    <a:lumMod val="75000"/>
                  </a:schemeClr>
                </a:solidFill>
              </a:rPr>
              <a:t>күмісі қорытпалар </a:t>
            </a:r>
            <a:r>
              <a:rPr lang="ru-RU" sz="2400" dirty="0" smtClean="0">
                <a:solidFill>
                  <a:schemeClr val="tx2">
                    <a:lumMod val="75000"/>
                  </a:schemeClr>
                </a:solidFill>
              </a:rPr>
              <a:t>(</a:t>
            </a:r>
            <a:r>
              <a:rPr lang="ru-RU" sz="2400" dirty="0" err="1" smtClean="0">
                <a:solidFill>
                  <a:schemeClr val="tx2">
                    <a:lumMod val="75000"/>
                  </a:schemeClr>
                </a:solidFill>
              </a:rPr>
              <a:t>доре-металл</a:t>
            </a:r>
            <a:r>
              <a:rPr lang="ru-RU" sz="2400" dirty="0" smtClean="0">
                <a:solidFill>
                  <a:schemeClr val="tx2">
                    <a:lumMod val="75000"/>
                  </a:schemeClr>
                </a:solidFill>
              </a:rPr>
              <a:t>) </a:t>
            </a:r>
            <a:r>
              <a:rPr lang="ru-RU" sz="2400" dirty="0" err="1" smtClean="0">
                <a:solidFill>
                  <a:schemeClr val="tx2">
                    <a:lumMod val="75000"/>
                  </a:schemeClr>
                </a:solidFill>
              </a:rPr>
              <a:t>түрінде келеді</a:t>
            </a:r>
            <a:r>
              <a:rPr lang="ru-RU" sz="2400" dirty="0" smtClean="0">
                <a:solidFill>
                  <a:schemeClr val="tx2">
                    <a:lumMod val="75000"/>
                  </a:schemeClr>
                </a:solidFill>
              </a:rPr>
              <a:t>. </a:t>
            </a:r>
            <a:r>
              <a:rPr lang="ru-RU" sz="2400" dirty="0" err="1" smtClean="0">
                <a:solidFill>
                  <a:schemeClr val="tx2">
                    <a:lumMod val="75000"/>
                  </a:schemeClr>
                </a:solidFill>
              </a:rPr>
              <a:t>Бұл қорытпаларда әдетте күміс </a:t>
            </a:r>
            <a:r>
              <a:rPr lang="ru-RU" sz="2400" dirty="0" smtClean="0">
                <a:solidFill>
                  <a:schemeClr val="tx2">
                    <a:lumMod val="75000"/>
                  </a:schemeClr>
                </a:solidFill>
              </a:rPr>
              <a:t>пен </a:t>
            </a:r>
            <a:r>
              <a:rPr lang="ru-RU" sz="2400" dirty="0" err="1" smtClean="0">
                <a:solidFill>
                  <a:schemeClr val="tx2">
                    <a:lumMod val="75000"/>
                  </a:schemeClr>
                </a:solidFill>
              </a:rPr>
              <a:t>алтынның </a:t>
            </a:r>
            <a:r>
              <a:rPr lang="ru-RU" sz="2400" dirty="0" smtClean="0">
                <a:solidFill>
                  <a:schemeClr val="tx2">
                    <a:lumMod val="75000"/>
                  </a:schemeClr>
                </a:solidFill>
              </a:rPr>
              <a:t>97-99% </a:t>
            </a:r>
            <a:r>
              <a:rPr lang="ru-RU" sz="2400" dirty="0" err="1" smtClean="0">
                <a:solidFill>
                  <a:schemeClr val="tx2">
                    <a:lumMod val="75000"/>
                  </a:schemeClr>
                </a:solidFill>
              </a:rPr>
              <a:t>мөлшері болады</a:t>
            </a:r>
            <a:r>
              <a:rPr lang="ru-RU" sz="2400" dirty="0" smtClean="0">
                <a:solidFill>
                  <a:schemeClr val="tx2">
                    <a:lumMod val="75000"/>
                  </a:schemeClr>
                </a:solidFill>
              </a:rPr>
              <a:t>. </a:t>
            </a:r>
            <a:r>
              <a:rPr lang="ru-RU" sz="2400" dirty="0" err="1" smtClean="0">
                <a:solidFill>
                  <a:schemeClr val="tx2">
                    <a:lumMod val="75000"/>
                  </a:schemeClr>
                </a:solidFill>
              </a:rPr>
              <a:t>Аталған шикізат</a:t>
            </a:r>
            <a:r>
              <a:rPr lang="ru-RU" sz="2400" dirty="0" smtClean="0">
                <a:solidFill>
                  <a:schemeClr val="tx2">
                    <a:lumMod val="75000"/>
                  </a:schemeClr>
                </a:solidFill>
              </a:rPr>
              <a:t> </a:t>
            </a:r>
            <a:r>
              <a:rPr lang="ru-RU" sz="2400" dirty="0" err="1" smtClean="0">
                <a:solidFill>
                  <a:schemeClr val="tx2">
                    <a:lumMod val="75000"/>
                  </a:schemeClr>
                </a:solidFill>
              </a:rPr>
              <a:t>түрлерінен басқа </a:t>
            </a:r>
            <a:r>
              <a:rPr lang="ru-RU" sz="2400" dirty="0" smtClean="0">
                <a:solidFill>
                  <a:schemeClr val="tx2">
                    <a:lumMod val="75000"/>
                  </a:schemeClr>
                </a:solidFill>
              </a:rPr>
              <a:t>аффинаж </a:t>
            </a:r>
            <a:r>
              <a:rPr lang="ru-RU" sz="2400" dirty="0" err="1" smtClean="0">
                <a:solidFill>
                  <a:schemeClr val="tx2">
                    <a:lumMod val="75000"/>
                  </a:schemeClr>
                </a:solidFill>
              </a:rPr>
              <a:t>зауыттарына</a:t>
            </a:r>
            <a:r>
              <a:rPr lang="ru-RU" sz="2400" dirty="0" smtClean="0">
                <a:solidFill>
                  <a:schemeClr val="tx2">
                    <a:lumMod val="75000"/>
                  </a:schemeClr>
                </a:solidFill>
              </a:rPr>
              <a:t> </a:t>
            </a:r>
            <a:r>
              <a:rPr lang="ru-RU" sz="2400" dirty="0" err="1" smtClean="0">
                <a:solidFill>
                  <a:schemeClr val="tx2">
                    <a:lumMod val="75000"/>
                  </a:schemeClr>
                </a:solidFill>
              </a:rPr>
              <a:t>әртүрлі қорытпалар</a:t>
            </a:r>
            <a:r>
              <a:rPr lang="ru-RU" sz="2400" dirty="0" smtClean="0">
                <a:solidFill>
                  <a:schemeClr val="tx2">
                    <a:lumMod val="75000"/>
                  </a:schemeClr>
                </a:solidFill>
              </a:rPr>
              <a:t>, </a:t>
            </a:r>
            <a:r>
              <a:rPr lang="ru-RU" sz="2400" dirty="0" err="1" smtClean="0">
                <a:solidFill>
                  <a:schemeClr val="tx2">
                    <a:lumMod val="75000"/>
                  </a:schemeClr>
                </a:solidFill>
              </a:rPr>
              <a:t>тұрмыстық және техникалық сынықтар</a:t>
            </a:r>
            <a:r>
              <a:rPr lang="ru-RU" sz="2400" dirty="0" smtClean="0">
                <a:solidFill>
                  <a:schemeClr val="tx2">
                    <a:lumMod val="75000"/>
                  </a:schemeClr>
                </a:solidFill>
              </a:rPr>
              <a:t>, </a:t>
            </a:r>
            <a:r>
              <a:rPr lang="ru-RU" sz="2400" dirty="0" err="1" smtClean="0">
                <a:solidFill>
                  <a:schemeClr val="tx2">
                    <a:lumMod val="75000"/>
                  </a:schemeClr>
                </a:solidFill>
              </a:rPr>
              <a:t>монеталар</a:t>
            </a:r>
            <a:r>
              <a:rPr lang="ru-RU" sz="2400" dirty="0" smtClean="0">
                <a:solidFill>
                  <a:schemeClr val="tx2">
                    <a:lumMod val="75000"/>
                  </a:schemeClr>
                </a:solidFill>
              </a:rPr>
              <a:t> </a:t>
            </a:r>
            <a:r>
              <a:rPr lang="ru-RU" sz="2400" dirty="0" err="1" smtClean="0">
                <a:solidFill>
                  <a:schemeClr val="tx2">
                    <a:lumMod val="75000"/>
                  </a:schemeClr>
                </a:solidFill>
              </a:rPr>
              <a:t>және </a:t>
            </a:r>
            <a:r>
              <a:rPr lang="ru-RU" sz="2400" dirty="0" smtClean="0">
                <a:solidFill>
                  <a:schemeClr val="tx2">
                    <a:lumMod val="75000"/>
                  </a:schemeClr>
                </a:solidFill>
              </a:rPr>
              <a:t>т.б. </a:t>
            </a:r>
            <a:r>
              <a:rPr lang="ru-RU" sz="2400" dirty="0" err="1" smtClean="0">
                <a:solidFill>
                  <a:schemeClr val="tx2">
                    <a:lumMod val="75000"/>
                  </a:schemeClr>
                </a:solidFill>
              </a:rPr>
              <a:t>келеді</a:t>
            </a:r>
            <a:r>
              <a:rPr lang="ru-RU" sz="2400" dirty="0" smtClean="0">
                <a:solidFill>
                  <a:schemeClr val="tx2">
                    <a:lumMod val="75000"/>
                  </a:schemeClr>
                </a:solidFill>
              </a:rPr>
              <a:t>. Аффинаж </a:t>
            </a:r>
            <a:r>
              <a:rPr lang="ru-RU" sz="2400" dirty="0" err="1" smtClean="0">
                <a:solidFill>
                  <a:schemeClr val="tx2">
                    <a:lumMod val="75000"/>
                  </a:schemeClr>
                </a:solidFill>
              </a:rPr>
              <a:t>зауытына</a:t>
            </a:r>
            <a:r>
              <a:rPr lang="ru-RU" sz="2400" dirty="0" smtClean="0">
                <a:solidFill>
                  <a:schemeClr val="tx2">
                    <a:lumMod val="75000"/>
                  </a:schemeClr>
                </a:solidFill>
              </a:rPr>
              <a:t> </a:t>
            </a:r>
            <a:r>
              <a:rPr lang="ru-RU" sz="2400" dirty="0" err="1" smtClean="0">
                <a:solidFill>
                  <a:schemeClr val="tx2">
                    <a:lumMod val="75000"/>
                  </a:schemeClr>
                </a:solidFill>
              </a:rPr>
              <a:t>келіп</a:t>
            </a:r>
            <a:r>
              <a:rPr lang="ru-RU" sz="2400" dirty="0" smtClean="0">
                <a:solidFill>
                  <a:schemeClr val="tx2">
                    <a:lumMod val="75000"/>
                  </a:schemeClr>
                </a:solidFill>
              </a:rPr>
              <a:t> </a:t>
            </a:r>
            <a:r>
              <a:rPr lang="ru-RU" sz="2400" dirty="0" err="1" smtClean="0">
                <a:solidFill>
                  <a:schemeClr val="tx2">
                    <a:lumMod val="75000"/>
                  </a:schemeClr>
                </a:solidFill>
              </a:rPr>
              <a:t>түсетін материалдарды</a:t>
            </a:r>
            <a:r>
              <a:rPr lang="ru-RU" sz="2400" dirty="0" smtClean="0">
                <a:solidFill>
                  <a:schemeClr val="tx2">
                    <a:lumMod val="75000"/>
                  </a:schemeClr>
                </a:solidFill>
              </a:rPr>
              <a:t> </a:t>
            </a:r>
            <a:r>
              <a:rPr lang="ru-RU" sz="2400" dirty="0" err="1" smtClean="0">
                <a:solidFill>
                  <a:schemeClr val="tx2">
                    <a:lumMod val="75000"/>
                  </a:schemeClr>
                </a:solidFill>
              </a:rPr>
              <a:t>шикізаттың жекелеген</a:t>
            </a:r>
            <a:r>
              <a:rPr lang="ru-RU" sz="2400" dirty="0" smtClean="0">
                <a:solidFill>
                  <a:schemeClr val="tx2">
                    <a:lumMod val="75000"/>
                  </a:schemeClr>
                </a:solidFill>
              </a:rPr>
              <a:t> </a:t>
            </a:r>
            <a:r>
              <a:rPr lang="ru-RU" sz="2400" dirty="0" err="1" smtClean="0">
                <a:solidFill>
                  <a:schemeClr val="tx2">
                    <a:lumMod val="75000"/>
                  </a:schemeClr>
                </a:solidFill>
              </a:rPr>
              <a:t>партияларын</a:t>
            </a:r>
            <a:r>
              <a:rPr lang="ru-RU" sz="2400" dirty="0" smtClean="0">
                <a:solidFill>
                  <a:schemeClr val="tx2">
                    <a:lumMod val="75000"/>
                  </a:schemeClr>
                </a:solidFill>
              </a:rPr>
              <a:t> </a:t>
            </a:r>
            <a:r>
              <a:rPr lang="ru-RU" sz="2400" dirty="0" err="1" smtClean="0">
                <a:solidFill>
                  <a:schemeClr val="tx2">
                    <a:lumMod val="75000"/>
                  </a:schemeClr>
                </a:solidFill>
              </a:rPr>
              <a:t>орташалау</a:t>
            </a:r>
            <a:r>
              <a:rPr lang="ru-RU" sz="2400" dirty="0" smtClean="0">
                <a:solidFill>
                  <a:schemeClr val="tx2">
                    <a:lumMod val="75000"/>
                  </a:schemeClr>
                </a:solidFill>
              </a:rPr>
              <a:t> </a:t>
            </a:r>
            <a:r>
              <a:rPr lang="ru-RU" sz="2400" dirty="0" err="1" smtClean="0">
                <a:solidFill>
                  <a:schemeClr val="tx2">
                    <a:lumMod val="75000"/>
                  </a:schemeClr>
                </a:solidFill>
              </a:rPr>
              <a:t>және сынамалау</a:t>
            </a:r>
            <a:r>
              <a:rPr lang="ru-RU" sz="2400" dirty="0" smtClean="0">
                <a:solidFill>
                  <a:schemeClr val="tx2">
                    <a:lumMod val="75000"/>
                  </a:schemeClr>
                </a:solidFill>
              </a:rPr>
              <a:t> </a:t>
            </a:r>
            <a:r>
              <a:rPr lang="ru-RU" sz="2400" dirty="0" err="1" smtClean="0">
                <a:solidFill>
                  <a:schemeClr val="tx2">
                    <a:lumMod val="75000"/>
                  </a:schemeClr>
                </a:solidFill>
              </a:rPr>
              <a:t>үшін қабылдау балқытпасына салады</a:t>
            </a:r>
            <a:r>
              <a:rPr lang="ru-RU" sz="2400" dirty="0" smtClean="0">
                <a:solidFill>
                  <a:schemeClr val="tx2">
                    <a:lumMod val="75000"/>
                  </a:schemeClr>
                </a:solidFill>
              </a:rPr>
              <a:t>. </a:t>
            </a:r>
            <a:r>
              <a:rPr lang="ru-RU" sz="2400" dirty="0" err="1" smtClean="0">
                <a:solidFill>
                  <a:schemeClr val="tx2">
                    <a:lumMod val="75000"/>
                  </a:schemeClr>
                </a:solidFill>
              </a:rPr>
              <a:t>Ол</a:t>
            </a:r>
            <a:r>
              <a:rPr lang="ru-RU" sz="2400" dirty="0" smtClean="0">
                <a:solidFill>
                  <a:schemeClr val="tx2">
                    <a:lumMod val="75000"/>
                  </a:schemeClr>
                </a:solidFill>
              </a:rPr>
              <a:t> </a:t>
            </a:r>
            <a:r>
              <a:rPr lang="ru-RU" sz="2400" dirty="0" err="1" smtClean="0">
                <a:solidFill>
                  <a:schemeClr val="tx2">
                    <a:lumMod val="75000"/>
                  </a:schemeClr>
                </a:solidFill>
              </a:rPr>
              <a:t>электрлік</a:t>
            </a:r>
            <a:r>
              <a:rPr lang="ru-RU" sz="2400" dirty="0" smtClean="0">
                <a:solidFill>
                  <a:schemeClr val="tx2">
                    <a:lumMod val="75000"/>
                  </a:schemeClr>
                </a:solidFill>
              </a:rPr>
              <a:t> </a:t>
            </a:r>
            <a:r>
              <a:rPr lang="ru-RU" sz="2400" dirty="0" err="1" smtClean="0">
                <a:solidFill>
                  <a:schemeClr val="tx2">
                    <a:lumMod val="75000"/>
                  </a:schemeClr>
                </a:solidFill>
              </a:rPr>
              <a:t>индукциялық пештердегі</a:t>
            </a:r>
            <a:r>
              <a:rPr lang="ru-RU" sz="2400" dirty="0" smtClean="0">
                <a:solidFill>
                  <a:schemeClr val="tx2">
                    <a:lumMod val="75000"/>
                  </a:schemeClr>
                </a:solidFill>
              </a:rPr>
              <a:t> графит </a:t>
            </a:r>
            <a:r>
              <a:rPr lang="ru-RU" sz="2400" dirty="0" err="1" smtClean="0">
                <a:solidFill>
                  <a:schemeClr val="tx2">
                    <a:lumMod val="75000"/>
                  </a:schemeClr>
                </a:solidFill>
              </a:rPr>
              <a:t>тигельдерінде</a:t>
            </a:r>
            <a:r>
              <a:rPr lang="ru-RU" sz="2400" dirty="0" smtClean="0">
                <a:solidFill>
                  <a:schemeClr val="tx2">
                    <a:lumMod val="75000"/>
                  </a:schemeClr>
                </a:solidFill>
              </a:rPr>
              <a:t> </a:t>
            </a:r>
            <a:r>
              <a:rPr lang="ru-RU" sz="2400" dirty="0" err="1" smtClean="0">
                <a:solidFill>
                  <a:schemeClr val="tx2">
                    <a:lumMod val="75000"/>
                  </a:schemeClr>
                </a:solidFill>
              </a:rPr>
              <a:t>жүзеге асырылады</a:t>
            </a:r>
            <a:endParaRPr lang="ru-RU" sz="2400" dirty="0">
              <a:solidFill>
                <a:schemeClr val="tx2">
                  <a:lumMod val="75000"/>
                </a:schemeClr>
              </a:solidFill>
            </a:endParaRPr>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4294967295"/>
          </p:nvPr>
        </p:nvSpPr>
        <p:spPr>
          <a:xfrm>
            <a:off x="428596" y="571480"/>
            <a:ext cx="8286808" cy="5554683"/>
          </a:xfrm>
        </p:spPr>
        <p:txBody>
          <a:bodyPr>
            <a:noAutofit/>
          </a:bodyPr>
          <a:lstStyle/>
          <a:p>
            <a:pPr algn="ctr">
              <a:buNone/>
            </a:pPr>
            <a:r>
              <a:rPr lang="kk-KZ" sz="1800" dirty="0" smtClean="0"/>
              <a:t>         Ірі </a:t>
            </a:r>
            <a:r>
              <a:rPr lang="kk-KZ" sz="1800" dirty="0" smtClean="0"/>
              <a:t>аффинаж зауыттарында қуаты 100 кВт,  алтын бойынша сыйымдылығы 280 кг дейінгі пештер қолданылады. Ұшып кетудің есебінен асыл металдардың шығынын барынша азайту үшін балқыту флюс ретінде сода мен бураны (тиелген металл массасының 1,5—3%) пайдалана отырып, қож қабатының астында жүргізіледі. Сол мақсатта металдың шамадан тыс қызып кетуіне жол берілмейді. Алтын күмісті қорытпаларын балқыту 1150-1200 °c, күмісті 1040-1060 °C кезінде жүзеге асырылады. Сіңірілген оттегінің бөлінуіне байланысты салқындату кезінде шашырауға бейім жоғары сапалы күміс,  тотықсыздандырғыш атмосфераны құрайтын көмір қабатының астында ериді. Қолданылатын аффинаждау әдісіне байланысты балқытылған металл хлорлау арқылы аффинаждайтын құймаларға немесе электролиттік тазартуға түсетін анодтарға құйылады. Аффинажға түсетін алтын-күміс қорытпалары құрамында мырыш, қорғасын, мыс және басқа қоспалар, сондай-ақ платина тобындағы металдар болғандықтан, ликвацияға ұшырайды, бұл олардың сынамасын алуды қиындатады. Мүмкін болатын қателіктерге жол бермеу үшін металл сынамасы тікелей пештен алынады, онда балқыма жоғары жиілікті токпен жақсы араласады. Іріктелген сынама жұқа құйма түрінде құймақалыпқа құйылады. Мұндай құйманы тез салқындату қорытпаның жеткілікті біркелкілігін қамтамасыз етеді. Талдау үшін сынама жоңқа немесе үгінді түрінде алынады. Талдау нәтижелері аффинажға түскен асыл металдардың мөлшерін дәл есептеу және жеткізушілермен есептесу үшін қажет.</a:t>
            </a:r>
            <a:endParaRPr lang="ru-RU" sz="1800" dirty="0" smtClean="0"/>
          </a:p>
          <a:p>
            <a:endParaRPr lang="ru-RU" sz="1800" dirty="0"/>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457200" y="274638"/>
            <a:ext cx="8229600" cy="725470"/>
          </a:xfrm>
        </p:spPr>
        <p:txBody>
          <a:bodyPr>
            <a:normAutofit fontScale="90000"/>
          </a:bodyPr>
          <a:lstStyle/>
          <a:p>
            <a:r>
              <a:rPr lang="ru-RU" sz="3600" b="1" i="1" dirty="0" smtClean="0">
                <a:solidFill>
                  <a:srgbClr val="C00000"/>
                </a:solidFill>
              </a:rPr>
              <a:t/>
            </a:r>
            <a:br>
              <a:rPr lang="ru-RU" sz="3600" b="1" i="1" dirty="0" smtClean="0">
                <a:solidFill>
                  <a:srgbClr val="C00000"/>
                </a:solidFill>
              </a:rPr>
            </a:br>
            <a:r>
              <a:rPr lang="ru-RU" sz="3200" b="1" dirty="0" smtClean="0"/>
              <a:t> </a:t>
            </a:r>
            <a:br>
              <a:rPr lang="ru-RU" sz="3200" b="1" dirty="0" smtClean="0"/>
            </a:br>
            <a:r>
              <a:rPr lang="ru-RU" sz="3200" b="1" i="1" dirty="0" smtClean="0">
                <a:solidFill>
                  <a:srgbClr val="C00000"/>
                </a:solidFill>
              </a:rPr>
              <a:t>§ 2. </a:t>
            </a:r>
            <a:r>
              <a:rPr lang="ru-RU" sz="3200" b="1" i="1" dirty="0" err="1" smtClean="0">
                <a:solidFill>
                  <a:srgbClr val="C00000"/>
                </a:solidFill>
              </a:rPr>
              <a:t>Хлорлы</a:t>
            </a:r>
            <a:r>
              <a:rPr lang="ru-RU" sz="3200" b="1" i="1" dirty="0" smtClean="0">
                <a:solidFill>
                  <a:srgbClr val="C00000"/>
                </a:solidFill>
              </a:rPr>
              <a:t> </a:t>
            </a:r>
            <a:r>
              <a:rPr lang="ru-RU" sz="3200" b="1" i="1" dirty="0" smtClean="0">
                <a:solidFill>
                  <a:srgbClr val="C00000"/>
                </a:solidFill>
              </a:rPr>
              <a:t>процесс</a:t>
            </a:r>
            <a:r>
              <a:rPr lang="ru-RU" sz="3200" i="1" dirty="0" smtClean="0">
                <a:solidFill>
                  <a:srgbClr val="C00000"/>
                </a:solidFill>
              </a:rPr>
              <a:t/>
            </a:r>
            <a:br>
              <a:rPr lang="ru-RU" sz="3200" i="1" dirty="0" smtClean="0">
                <a:solidFill>
                  <a:srgbClr val="C00000"/>
                </a:solidFill>
              </a:rPr>
            </a:br>
            <a:r>
              <a:rPr lang="ru-RU" dirty="0" smtClean="0"/>
              <a:t/>
            </a:r>
            <a:br>
              <a:rPr lang="ru-RU" dirty="0" smtClean="0"/>
            </a:br>
            <a:endParaRPr lang="ru-RU" dirty="0"/>
          </a:p>
        </p:txBody>
      </p:sp>
      <p:sp>
        <p:nvSpPr>
          <p:cNvPr id="5" name="Содержимое 4"/>
          <p:cNvSpPr>
            <a:spLocks noGrp="1"/>
          </p:cNvSpPr>
          <p:nvPr>
            <p:ph idx="1"/>
          </p:nvPr>
        </p:nvSpPr>
        <p:spPr>
          <a:xfrm>
            <a:off x="457200" y="1000108"/>
            <a:ext cx="8229600" cy="5126055"/>
          </a:xfrm>
        </p:spPr>
        <p:txBody>
          <a:bodyPr>
            <a:normAutofit fontScale="77500" lnSpcReduction="20000"/>
          </a:bodyPr>
          <a:lstStyle/>
          <a:p>
            <a:pPr>
              <a:buNone/>
            </a:pPr>
            <a:endParaRPr lang="ru-RU" dirty="0" smtClean="0"/>
          </a:p>
          <a:p>
            <a:pPr algn="ctr">
              <a:buNone/>
            </a:pPr>
            <a:r>
              <a:rPr lang="ru-RU" dirty="0" smtClean="0"/>
              <a:t> </a:t>
            </a:r>
            <a:r>
              <a:rPr lang="ru-RU" dirty="0" smtClean="0"/>
              <a:t>         </a:t>
            </a:r>
            <a:r>
              <a:rPr lang="ru-RU" dirty="0" smtClean="0">
                <a:solidFill>
                  <a:schemeClr val="tx2">
                    <a:lumMod val="75000"/>
                  </a:schemeClr>
                </a:solidFill>
              </a:rPr>
              <a:t>Хлор</a:t>
            </a:r>
            <a:r>
              <a:rPr lang="kk-KZ" dirty="0" smtClean="0">
                <a:solidFill>
                  <a:schemeClr val="tx2">
                    <a:lumMod val="75000"/>
                  </a:schemeClr>
                </a:solidFill>
              </a:rPr>
              <a:t>лы</a:t>
            </a:r>
            <a:r>
              <a:rPr lang="ru-RU" dirty="0" smtClean="0">
                <a:solidFill>
                  <a:schemeClr val="tx2">
                    <a:lumMod val="75000"/>
                  </a:schemeClr>
                </a:solidFill>
              </a:rPr>
              <a:t> </a:t>
            </a:r>
            <a:r>
              <a:rPr lang="ru-RU" dirty="0" err="1" smtClean="0">
                <a:solidFill>
                  <a:schemeClr val="tx2">
                    <a:lumMod val="75000"/>
                  </a:schemeClr>
                </a:solidFill>
              </a:rPr>
              <a:t>процес</a:t>
            </a:r>
            <a:r>
              <a:rPr lang="kk-KZ" dirty="0" smtClean="0">
                <a:solidFill>
                  <a:schemeClr val="tx2">
                    <a:lumMod val="75000"/>
                  </a:schemeClr>
                </a:solidFill>
              </a:rPr>
              <a:t>с асыл емес</a:t>
            </a:r>
            <a:r>
              <a:rPr lang="ru-RU" dirty="0" smtClean="0">
                <a:solidFill>
                  <a:schemeClr val="tx2">
                    <a:lumMod val="75000"/>
                  </a:schemeClr>
                </a:solidFill>
              </a:rPr>
              <a:t> </a:t>
            </a:r>
            <a:r>
              <a:rPr lang="ru-RU" dirty="0" err="1" smtClean="0">
                <a:solidFill>
                  <a:schemeClr val="tx2">
                    <a:lumMod val="75000"/>
                  </a:schemeClr>
                </a:solidFill>
              </a:rPr>
              <a:t>металдар</a:t>
            </a:r>
            <a:r>
              <a:rPr lang="ru-RU" dirty="0" smtClean="0">
                <a:solidFill>
                  <a:schemeClr val="tx2">
                    <a:lumMod val="75000"/>
                  </a:schemeClr>
                </a:solidFill>
              </a:rPr>
              <a:t> мен </a:t>
            </a:r>
            <a:r>
              <a:rPr lang="ru-RU" dirty="0" err="1" smtClean="0">
                <a:solidFill>
                  <a:schemeClr val="tx2">
                    <a:lumMod val="75000"/>
                  </a:schemeClr>
                </a:solidFill>
              </a:rPr>
              <a:t>күмістің</a:t>
            </a:r>
            <a:r>
              <a:rPr lang="ru-RU" dirty="0" smtClean="0">
                <a:solidFill>
                  <a:schemeClr val="tx2">
                    <a:lumMod val="75000"/>
                  </a:schemeClr>
                </a:solidFill>
              </a:rPr>
              <a:t> </a:t>
            </a:r>
            <a:r>
              <a:rPr lang="kk-KZ" dirty="0" smtClean="0">
                <a:solidFill>
                  <a:schemeClr val="tx2">
                    <a:lumMod val="75000"/>
                  </a:schemeClr>
                </a:solidFill>
              </a:rPr>
              <a:t>газ тәріздес </a:t>
            </a:r>
            <a:r>
              <a:rPr lang="ru-RU" dirty="0" err="1" smtClean="0">
                <a:solidFill>
                  <a:schemeClr val="tx2">
                    <a:lumMod val="75000"/>
                  </a:schemeClr>
                </a:solidFill>
              </a:rPr>
              <a:t>хлормен</a:t>
            </a:r>
            <a:r>
              <a:rPr lang="ru-RU" dirty="0" smtClean="0">
                <a:solidFill>
                  <a:schemeClr val="tx2">
                    <a:lumMod val="75000"/>
                  </a:schemeClr>
                </a:solidFill>
              </a:rPr>
              <a:t> </a:t>
            </a:r>
            <a:r>
              <a:rPr lang="ru-RU" dirty="0" err="1" smtClean="0">
                <a:solidFill>
                  <a:schemeClr val="tx2">
                    <a:lumMod val="75000"/>
                  </a:schemeClr>
                </a:solidFill>
              </a:rPr>
              <a:t>алтынға қарағанда әлдеқайда жеңіл тотығатындығына негізделген</a:t>
            </a:r>
            <a:r>
              <a:rPr lang="ru-RU" dirty="0" smtClean="0">
                <a:solidFill>
                  <a:schemeClr val="tx2">
                    <a:lumMod val="75000"/>
                  </a:schemeClr>
                </a:solidFill>
              </a:rPr>
              <a:t>. </a:t>
            </a:r>
            <a:r>
              <a:rPr lang="ru-RU" dirty="0" err="1" smtClean="0">
                <a:solidFill>
                  <a:schemeClr val="tx2">
                    <a:lumMod val="75000"/>
                  </a:schemeClr>
                </a:solidFill>
              </a:rPr>
              <a:t>Бұл әдістің мәні хлорды</a:t>
            </a:r>
            <a:r>
              <a:rPr lang="ru-RU" dirty="0" smtClean="0">
                <a:solidFill>
                  <a:schemeClr val="tx2">
                    <a:lumMod val="75000"/>
                  </a:schemeClr>
                </a:solidFill>
              </a:rPr>
              <a:t> </a:t>
            </a:r>
            <a:r>
              <a:rPr lang="ru-RU" dirty="0" err="1" smtClean="0">
                <a:solidFill>
                  <a:schemeClr val="tx2">
                    <a:lumMod val="75000"/>
                  </a:schemeClr>
                </a:solidFill>
              </a:rPr>
              <a:t>балқытылған</a:t>
            </a:r>
            <a:r>
              <a:rPr lang="ru-RU" dirty="0" smtClean="0">
                <a:solidFill>
                  <a:schemeClr val="tx2">
                    <a:lumMod val="75000"/>
                  </a:schemeClr>
                </a:solidFill>
              </a:rPr>
              <a:t> </a:t>
            </a:r>
            <a:r>
              <a:rPr lang="kk-KZ" dirty="0" smtClean="0">
                <a:solidFill>
                  <a:schemeClr val="tx2">
                    <a:lumMod val="75000"/>
                  </a:schemeClr>
                </a:solidFill>
              </a:rPr>
              <a:t>қара а</a:t>
            </a:r>
            <a:r>
              <a:rPr lang="ru-RU" dirty="0" err="1" smtClean="0">
                <a:solidFill>
                  <a:schemeClr val="tx2">
                    <a:lumMod val="75000"/>
                  </a:schemeClr>
                </a:solidFill>
              </a:rPr>
              <a:t>лтын</a:t>
            </a:r>
            <a:r>
              <a:rPr lang="ru-RU" dirty="0" smtClean="0">
                <a:solidFill>
                  <a:schemeClr val="tx2">
                    <a:lumMod val="75000"/>
                  </a:schemeClr>
                </a:solidFill>
              </a:rPr>
              <a:t> </a:t>
            </a:r>
            <a:r>
              <a:rPr lang="ru-RU" dirty="0" err="1" smtClean="0">
                <a:solidFill>
                  <a:schemeClr val="tx2">
                    <a:lumMod val="75000"/>
                  </a:schemeClr>
                </a:solidFill>
              </a:rPr>
              <a:t>арқылы үрлеу болып</a:t>
            </a:r>
            <a:r>
              <a:rPr lang="ru-RU" dirty="0" smtClean="0">
                <a:solidFill>
                  <a:schemeClr val="tx2">
                    <a:lumMod val="75000"/>
                  </a:schemeClr>
                </a:solidFill>
              </a:rPr>
              <a:t> </a:t>
            </a:r>
            <a:r>
              <a:rPr lang="ru-RU" dirty="0" err="1" smtClean="0">
                <a:solidFill>
                  <a:schemeClr val="tx2">
                    <a:lumMod val="75000"/>
                  </a:schemeClr>
                </a:solidFill>
              </a:rPr>
              <a:t>табылады</a:t>
            </a:r>
            <a:r>
              <a:rPr lang="ru-RU" dirty="0" smtClean="0">
                <a:solidFill>
                  <a:schemeClr val="tx2">
                    <a:lumMod val="75000"/>
                  </a:schemeClr>
                </a:solidFill>
              </a:rPr>
              <a:t>. Хлор </a:t>
            </a:r>
            <a:r>
              <a:rPr lang="ru-RU" dirty="0" err="1" smtClean="0">
                <a:solidFill>
                  <a:schemeClr val="tx2">
                    <a:lumMod val="75000"/>
                  </a:schemeClr>
                </a:solidFill>
              </a:rPr>
              <a:t>ең алдымен</a:t>
            </a:r>
            <a:r>
              <a:rPr lang="ru-RU" dirty="0" smtClean="0">
                <a:solidFill>
                  <a:schemeClr val="tx2">
                    <a:lumMod val="75000"/>
                  </a:schemeClr>
                </a:solidFill>
              </a:rPr>
              <a:t> </a:t>
            </a:r>
            <a:r>
              <a:rPr lang="kk-KZ" dirty="0" smtClean="0">
                <a:solidFill>
                  <a:schemeClr val="tx2">
                    <a:lumMod val="75000"/>
                  </a:schemeClr>
                </a:solidFill>
              </a:rPr>
              <a:t>асыл емес</a:t>
            </a:r>
            <a:r>
              <a:rPr lang="ru-RU" dirty="0" smtClean="0">
                <a:solidFill>
                  <a:schemeClr val="tx2">
                    <a:lumMod val="75000"/>
                  </a:schemeClr>
                </a:solidFill>
              </a:rPr>
              <a:t> </a:t>
            </a:r>
            <a:r>
              <a:rPr lang="ru-RU" dirty="0" err="1" smtClean="0">
                <a:solidFill>
                  <a:schemeClr val="tx2">
                    <a:lumMod val="75000"/>
                  </a:schemeClr>
                </a:solidFill>
              </a:rPr>
              <a:t>металдармен</a:t>
            </a:r>
            <a:r>
              <a:rPr lang="ru-RU" dirty="0" smtClean="0">
                <a:solidFill>
                  <a:schemeClr val="tx2">
                    <a:lumMod val="75000"/>
                  </a:schemeClr>
                </a:solidFill>
              </a:rPr>
              <a:t> </a:t>
            </a:r>
            <a:r>
              <a:rPr lang="ru-RU" dirty="0" err="1" smtClean="0">
                <a:solidFill>
                  <a:schemeClr val="tx2">
                    <a:lumMod val="75000"/>
                  </a:schemeClr>
                </a:solidFill>
              </a:rPr>
              <a:t>және күміспен өзара әрекеттеседі, </a:t>
            </a:r>
            <a:r>
              <a:rPr lang="ru-RU" dirty="0" smtClean="0">
                <a:solidFill>
                  <a:schemeClr val="tx2">
                    <a:lumMod val="75000"/>
                  </a:schemeClr>
                </a:solidFill>
              </a:rPr>
              <a:t>платина </a:t>
            </a:r>
            <a:r>
              <a:rPr lang="ru-RU" dirty="0" err="1" smtClean="0">
                <a:solidFill>
                  <a:schemeClr val="tx2">
                    <a:lumMod val="75000"/>
                  </a:schemeClr>
                </a:solidFill>
              </a:rPr>
              <a:t>тобындағы металдар</a:t>
            </a:r>
            <a:r>
              <a:rPr lang="ru-RU" dirty="0" smtClean="0">
                <a:solidFill>
                  <a:schemeClr val="tx2">
                    <a:lumMod val="75000"/>
                  </a:schemeClr>
                </a:solidFill>
              </a:rPr>
              <a:t> мен алтын </a:t>
            </a:r>
            <a:r>
              <a:rPr lang="ru-RU" dirty="0" err="1" smtClean="0">
                <a:solidFill>
                  <a:schemeClr val="tx2">
                    <a:lumMod val="75000"/>
                  </a:schemeClr>
                </a:solidFill>
              </a:rPr>
              <a:t>соңғы</a:t>
            </a:r>
            <a:r>
              <a:rPr lang="ru-RU" dirty="0" smtClean="0">
                <a:solidFill>
                  <a:schemeClr val="tx2">
                    <a:lumMod val="75000"/>
                  </a:schemeClr>
                </a:solidFill>
              </a:rPr>
              <a:t> </a:t>
            </a:r>
            <a:r>
              <a:rPr lang="kk-KZ" dirty="0" smtClean="0">
                <a:solidFill>
                  <a:schemeClr val="tx2">
                    <a:lumMod val="75000"/>
                  </a:schemeClr>
                </a:solidFill>
              </a:rPr>
              <a:t>болып әрекетке</a:t>
            </a:r>
            <a:r>
              <a:rPr lang="ru-RU" dirty="0" smtClean="0">
                <a:solidFill>
                  <a:schemeClr val="tx2">
                    <a:lumMod val="75000"/>
                  </a:schemeClr>
                </a:solidFill>
              </a:rPr>
              <a:t> </a:t>
            </a:r>
            <a:r>
              <a:rPr lang="ru-RU" dirty="0" err="1" smtClean="0">
                <a:solidFill>
                  <a:schemeClr val="tx2">
                    <a:lumMod val="75000"/>
                  </a:schemeClr>
                </a:solidFill>
              </a:rPr>
              <a:t>түседі.</a:t>
            </a:r>
            <a:r>
              <a:rPr lang="ru-RU" dirty="0" smtClean="0">
                <a:solidFill>
                  <a:schemeClr val="tx2">
                    <a:lumMod val="75000"/>
                  </a:schemeClr>
                </a:solidFill>
              </a:rPr>
              <a:t> </a:t>
            </a:r>
            <a:r>
              <a:rPr lang="ru-RU" dirty="0" err="1" smtClean="0">
                <a:solidFill>
                  <a:schemeClr val="tx2">
                    <a:lumMod val="75000"/>
                  </a:schemeClr>
                </a:solidFill>
              </a:rPr>
              <a:t>Түзілген</a:t>
            </a:r>
            <a:r>
              <a:rPr lang="ru-RU" dirty="0" smtClean="0">
                <a:solidFill>
                  <a:schemeClr val="tx2">
                    <a:lumMod val="75000"/>
                  </a:schemeClr>
                </a:solidFill>
              </a:rPr>
              <a:t> </a:t>
            </a:r>
            <a:r>
              <a:rPr lang="kk-KZ" dirty="0" smtClean="0">
                <a:solidFill>
                  <a:schemeClr val="tx2">
                    <a:lumMod val="75000"/>
                  </a:schemeClr>
                </a:solidFill>
              </a:rPr>
              <a:t>асыл емес</a:t>
            </a:r>
            <a:r>
              <a:rPr lang="ru-RU" dirty="0" smtClean="0">
                <a:solidFill>
                  <a:schemeClr val="tx2">
                    <a:lumMod val="75000"/>
                  </a:schemeClr>
                </a:solidFill>
              </a:rPr>
              <a:t> </a:t>
            </a:r>
            <a:r>
              <a:rPr lang="ru-RU" dirty="0" err="1" smtClean="0">
                <a:solidFill>
                  <a:schemeClr val="tx2">
                    <a:lumMod val="75000"/>
                  </a:schemeClr>
                </a:solidFill>
              </a:rPr>
              <a:t>металдар</a:t>
            </a:r>
            <a:r>
              <a:rPr lang="ru-RU" dirty="0" smtClean="0">
                <a:solidFill>
                  <a:schemeClr val="tx2">
                    <a:lumMod val="75000"/>
                  </a:schemeClr>
                </a:solidFill>
              </a:rPr>
              <a:t> мен </a:t>
            </a:r>
            <a:r>
              <a:rPr lang="ru-RU" dirty="0" err="1" smtClean="0">
                <a:solidFill>
                  <a:schemeClr val="tx2">
                    <a:lumMod val="75000"/>
                  </a:schemeClr>
                </a:solidFill>
              </a:rPr>
              <a:t>күмістің балқытылған хлоридтері</a:t>
            </a:r>
            <a:r>
              <a:rPr lang="ru-RU" dirty="0" smtClean="0">
                <a:solidFill>
                  <a:schemeClr val="tx2">
                    <a:lumMod val="75000"/>
                  </a:schemeClr>
                </a:solidFill>
              </a:rPr>
              <a:t> метал</a:t>
            </a:r>
            <a:r>
              <a:rPr lang="kk-KZ" dirty="0" smtClean="0">
                <a:solidFill>
                  <a:schemeClr val="tx2">
                    <a:lumMod val="75000"/>
                  </a:schemeClr>
                </a:solidFill>
              </a:rPr>
              <a:t>дық</a:t>
            </a:r>
            <a:r>
              <a:rPr lang="ru-RU" dirty="0" smtClean="0">
                <a:solidFill>
                  <a:schemeClr val="tx2">
                    <a:lumMod val="75000"/>
                  </a:schemeClr>
                </a:solidFill>
              </a:rPr>
              <a:t> </a:t>
            </a:r>
            <a:r>
              <a:rPr lang="ru-RU" dirty="0" err="1" smtClean="0">
                <a:solidFill>
                  <a:schemeClr val="tx2">
                    <a:lumMod val="75000"/>
                  </a:schemeClr>
                </a:solidFill>
              </a:rPr>
              <a:t>алтында</a:t>
            </a:r>
            <a:r>
              <a:rPr lang="ru-RU" dirty="0" smtClean="0">
                <a:solidFill>
                  <a:schemeClr val="tx2">
                    <a:lumMod val="75000"/>
                  </a:schemeClr>
                </a:solidFill>
              </a:rPr>
              <a:t> </a:t>
            </a:r>
            <a:r>
              <a:rPr lang="ru-RU" dirty="0" err="1" smtClean="0">
                <a:solidFill>
                  <a:schemeClr val="tx2">
                    <a:lumMod val="75000"/>
                  </a:schemeClr>
                </a:solidFill>
              </a:rPr>
              <a:t>ерімейді</a:t>
            </a:r>
            <a:r>
              <a:rPr lang="ru-RU" dirty="0" smtClean="0">
                <a:solidFill>
                  <a:schemeClr val="tx2">
                    <a:lumMod val="75000"/>
                  </a:schemeClr>
                </a:solidFill>
              </a:rPr>
              <a:t> </a:t>
            </a:r>
            <a:r>
              <a:rPr lang="ru-RU" dirty="0" err="1" smtClean="0">
                <a:solidFill>
                  <a:schemeClr val="tx2">
                    <a:lumMod val="75000"/>
                  </a:schemeClr>
                </a:solidFill>
              </a:rPr>
              <a:t>және тығыздығы төмен болғандықтан бетіне</a:t>
            </a:r>
            <a:r>
              <a:rPr lang="ru-RU" dirty="0" smtClean="0">
                <a:solidFill>
                  <a:schemeClr val="tx2">
                    <a:lumMod val="75000"/>
                  </a:schemeClr>
                </a:solidFill>
              </a:rPr>
              <a:t> </a:t>
            </a:r>
            <a:r>
              <a:rPr lang="ru-RU" dirty="0" err="1" smtClean="0">
                <a:solidFill>
                  <a:schemeClr val="tx2">
                    <a:lumMod val="75000"/>
                  </a:schemeClr>
                </a:solidFill>
              </a:rPr>
              <a:t>қалқып шығады.</a:t>
            </a:r>
            <a:r>
              <a:rPr lang="ru-RU" dirty="0" smtClean="0">
                <a:solidFill>
                  <a:schemeClr val="tx2">
                    <a:lumMod val="75000"/>
                  </a:schemeClr>
                </a:solidFill>
              </a:rPr>
              <a:t> </a:t>
            </a:r>
            <a:r>
              <a:rPr lang="kk-KZ" dirty="0" smtClean="0">
                <a:solidFill>
                  <a:schemeClr val="tx2">
                    <a:lumMod val="75000"/>
                  </a:schemeClr>
                </a:solidFill>
              </a:rPr>
              <a:t>А</a:t>
            </a:r>
            <a:r>
              <a:rPr lang="ru-RU" dirty="0" err="1" smtClean="0">
                <a:solidFill>
                  <a:schemeClr val="tx2">
                    <a:lumMod val="75000"/>
                  </a:schemeClr>
                </a:solidFill>
              </a:rPr>
              <a:t>сыл</a:t>
            </a:r>
            <a:r>
              <a:rPr lang="ru-RU" dirty="0" smtClean="0">
                <a:solidFill>
                  <a:schemeClr val="tx2">
                    <a:lumMod val="75000"/>
                  </a:schemeClr>
                </a:solidFill>
              </a:rPr>
              <a:t> </a:t>
            </a:r>
            <a:r>
              <a:rPr lang="ru-RU" dirty="0" err="1" smtClean="0">
                <a:solidFill>
                  <a:schemeClr val="tx2">
                    <a:lumMod val="75000"/>
                  </a:schemeClr>
                </a:solidFill>
              </a:rPr>
              <a:t>емес</a:t>
            </a:r>
            <a:r>
              <a:rPr lang="ru-RU" dirty="0" smtClean="0">
                <a:solidFill>
                  <a:schemeClr val="tx2">
                    <a:lumMod val="75000"/>
                  </a:schemeClr>
                </a:solidFill>
              </a:rPr>
              <a:t> </a:t>
            </a:r>
            <a:r>
              <a:rPr lang="ru-RU" dirty="0" err="1" smtClean="0">
                <a:solidFill>
                  <a:schemeClr val="tx2">
                    <a:lumMod val="75000"/>
                  </a:schemeClr>
                </a:solidFill>
              </a:rPr>
              <a:t>металдар</a:t>
            </a:r>
            <a:r>
              <a:rPr lang="ru-RU" dirty="0" smtClean="0">
                <a:solidFill>
                  <a:schemeClr val="tx2">
                    <a:lumMod val="75000"/>
                  </a:schemeClr>
                </a:solidFill>
              </a:rPr>
              <a:t> </a:t>
            </a:r>
            <a:r>
              <a:rPr lang="ru-RU" dirty="0" err="1" smtClean="0">
                <a:solidFill>
                  <a:schemeClr val="tx2">
                    <a:lumMod val="75000"/>
                  </a:schemeClr>
                </a:solidFill>
              </a:rPr>
              <a:t>хлоридтер</a:t>
            </a:r>
            <a:r>
              <a:rPr lang="kk-KZ" dirty="0" smtClean="0">
                <a:solidFill>
                  <a:schemeClr val="tx2">
                    <a:lumMod val="75000"/>
                  </a:schemeClr>
                </a:solidFill>
              </a:rPr>
              <a:t>інің бір бөлігі ұшып кетеді</a:t>
            </a:r>
            <a:r>
              <a:rPr lang="ru-RU" dirty="0" smtClean="0">
                <a:solidFill>
                  <a:schemeClr val="tx2">
                    <a:lumMod val="75000"/>
                  </a:schemeClr>
                </a:solidFill>
              </a:rPr>
              <a:t>. </a:t>
            </a:r>
            <a:r>
              <a:rPr lang="ru-RU" dirty="0" err="1" smtClean="0">
                <a:solidFill>
                  <a:schemeClr val="tx2">
                    <a:lumMod val="75000"/>
                  </a:schemeClr>
                </a:solidFill>
              </a:rPr>
              <a:t>Хлоридтердің түзілу тәртібі туралы</a:t>
            </a:r>
            <a:r>
              <a:rPr lang="ru-RU" dirty="0" smtClean="0">
                <a:solidFill>
                  <a:schemeClr val="tx2">
                    <a:lumMod val="75000"/>
                  </a:schemeClr>
                </a:solidFill>
              </a:rPr>
              <a:t> </a:t>
            </a:r>
            <a:r>
              <a:rPr lang="ru-RU" dirty="0" err="1" smtClean="0">
                <a:solidFill>
                  <a:schemeClr val="tx2">
                    <a:lumMod val="75000"/>
                  </a:schemeClr>
                </a:solidFill>
              </a:rPr>
              <a:t>болжамды</a:t>
            </a:r>
            <a:r>
              <a:rPr lang="ru-RU" dirty="0" smtClean="0">
                <a:solidFill>
                  <a:schemeClr val="tx2">
                    <a:lumMod val="75000"/>
                  </a:schemeClr>
                </a:solidFill>
              </a:rPr>
              <a:t> </a:t>
            </a:r>
            <a:r>
              <a:rPr lang="ru-RU" dirty="0" err="1" smtClean="0">
                <a:solidFill>
                  <a:schemeClr val="tx2">
                    <a:lumMod val="75000"/>
                  </a:schemeClr>
                </a:solidFill>
              </a:rPr>
              <a:t>идеяны</a:t>
            </a:r>
            <a:r>
              <a:rPr lang="ru-RU" dirty="0" smtClean="0">
                <a:solidFill>
                  <a:schemeClr val="tx2">
                    <a:lumMod val="75000"/>
                  </a:schemeClr>
                </a:solidFill>
              </a:rPr>
              <a:t> </a:t>
            </a:r>
            <a:r>
              <a:rPr lang="ru-RU" dirty="0" err="1" smtClean="0">
                <a:solidFill>
                  <a:schemeClr val="tx2">
                    <a:lumMod val="75000"/>
                  </a:schemeClr>
                </a:solidFill>
              </a:rPr>
              <a:t>хлоридтердің түзілу реакцияларының изобарно-изотермиялық потенциалының өзгеру шамалары</a:t>
            </a:r>
            <a:r>
              <a:rPr lang="ru-RU" dirty="0" smtClean="0">
                <a:solidFill>
                  <a:schemeClr val="tx2">
                    <a:lumMod val="75000"/>
                  </a:schemeClr>
                </a:solidFill>
              </a:rPr>
              <a:t> </a:t>
            </a:r>
            <a:r>
              <a:rPr lang="ru-RU" dirty="0" err="1" smtClean="0">
                <a:solidFill>
                  <a:schemeClr val="tx2">
                    <a:lumMod val="75000"/>
                  </a:schemeClr>
                </a:solidFill>
              </a:rPr>
              <a:t>негізінде</a:t>
            </a:r>
            <a:r>
              <a:rPr lang="ru-RU" dirty="0" smtClean="0">
                <a:solidFill>
                  <a:schemeClr val="tx2">
                    <a:lumMod val="75000"/>
                  </a:schemeClr>
                </a:solidFill>
              </a:rPr>
              <a:t> </a:t>
            </a:r>
            <a:r>
              <a:rPr lang="ru-RU" dirty="0" err="1" smtClean="0">
                <a:solidFill>
                  <a:schemeClr val="tx2">
                    <a:lumMod val="75000"/>
                  </a:schemeClr>
                </a:solidFill>
              </a:rPr>
              <a:t>жасауға </a:t>
            </a:r>
            <a:r>
              <a:rPr lang="ru-RU" dirty="0" err="1" smtClean="0">
                <a:solidFill>
                  <a:schemeClr val="tx2">
                    <a:lumMod val="75000"/>
                  </a:schemeClr>
                </a:solidFill>
              </a:rPr>
              <a:t>болады</a:t>
            </a:r>
            <a:r>
              <a:rPr lang="ru-RU" dirty="0" smtClean="0">
                <a:solidFill>
                  <a:schemeClr val="tx2">
                    <a:lumMod val="75000"/>
                  </a:schemeClr>
                </a:solidFill>
              </a:rPr>
              <a:t>.</a:t>
            </a:r>
            <a:endParaRPr lang="ru-RU" dirty="0">
              <a:solidFill>
                <a:schemeClr val="tx2">
                  <a:lumMod val="75000"/>
                </a:schemeClr>
              </a:solidFill>
            </a:endParaRPr>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4294967295"/>
          </p:nvPr>
        </p:nvSpPr>
        <p:spPr>
          <a:xfrm>
            <a:off x="571472" y="642918"/>
            <a:ext cx="7658128" cy="5483245"/>
          </a:xfrm>
        </p:spPr>
        <p:txBody>
          <a:bodyPr>
            <a:noAutofit/>
          </a:bodyPr>
          <a:lstStyle/>
          <a:p>
            <a:pPr algn="ctr"/>
            <a:r>
              <a:rPr lang="ru-RU" sz="1800" dirty="0" smtClean="0">
                <a:solidFill>
                  <a:schemeClr val="tx2">
                    <a:lumMod val="75000"/>
                  </a:schemeClr>
                </a:solidFill>
              </a:rPr>
              <a:t>Хлор</a:t>
            </a:r>
            <a:r>
              <a:rPr lang="kk-KZ" sz="1800" dirty="0" smtClean="0">
                <a:solidFill>
                  <a:schemeClr val="tx2">
                    <a:lumMod val="75000"/>
                  </a:schemeClr>
                </a:solidFill>
              </a:rPr>
              <a:t>лы</a:t>
            </a:r>
            <a:r>
              <a:rPr lang="ru-RU" sz="1800" dirty="0" smtClean="0">
                <a:solidFill>
                  <a:schemeClr val="tx2">
                    <a:lumMod val="75000"/>
                  </a:schemeClr>
                </a:solidFill>
              </a:rPr>
              <a:t> </a:t>
            </a:r>
            <a:r>
              <a:rPr lang="ru-RU" sz="1800" dirty="0" err="1" smtClean="0">
                <a:solidFill>
                  <a:schemeClr val="tx2">
                    <a:lumMod val="75000"/>
                  </a:schemeClr>
                </a:solidFill>
              </a:rPr>
              <a:t>процес</a:t>
            </a:r>
            <a:r>
              <a:rPr lang="kk-KZ" sz="1800" dirty="0" smtClean="0">
                <a:solidFill>
                  <a:schemeClr val="tx2">
                    <a:lumMod val="75000"/>
                  </a:schemeClr>
                </a:solidFill>
              </a:rPr>
              <a:t>с</a:t>
            </a:r>
            <a:r>
              <a:rPr lang="ru-RU" sz="1800" dirty="0" smtClean="0">
                <a:solidFill>
                  <a:schemeClr val="tx2">
                    <a:lumMod val="75000"/>
                  </a:schemeClr>
                </a:solidFill>
              </a:rPr>
              <a:t> </a:t>
            </a:r>
            <a:r>
              <a:rPr lang="ru-RU" sz="1800" dirty="0" err="1" smtClean="0">
                <a:solidFill>
                  <a:schemeClr val="tx2">
                    <a:lumMod val="75000"/>
                  </a:schemeClr>
                </a:solidFill>
              </a:rPr>
              <a:t>Оңтүстік Африкада</a:t>
            </a:r>
            <a:r>
              <a:rPr lang="ru-RU" sz="1800" dirty="0" smtClean="0">
                <a:solidFill>
                  <a:schemeClr val="tx2">
                    <a:lumMod val="75000"/>
                  </a:schemeClr>
                </a:solidFill>
              </a:rPr>
              <a:t> </a:t>
            </a:r>
            <a:r>
              <a:rPr lang="ru-RU" sz="1800" dirty="0" err="1" smtClean="0">
                <a:solidFill>
                  <a:schemeClr val="tx2">
                    <a:lumMod val="75000"/>
                  </a:schemeClr>
                </a:solidFill>
              </a:rPr>
              <a:t>кеңінен қолданылады.</a:t>
            </a:r>
            <a:r>
              <a:rPr lang="ru-RU" sz="1800" dirty="0" smtClean="0">
                <a:solidFill>
                  <a:schemeClr val="tx2">
                    <a:lumMod val="75000"/>
                  </a:schemeClr>
                </a:solidFill>
              </a:rPr>
              <a:t> </a:t>
            </a:r>
            <a:r>
              <a:rPr lang="ru-RU" sz="1800" dirty="0" err="1" smtClean="0">
                <a:solidFill>
                  <a:schemeClr val="tx2">
                    <a:lumMod val="75000"/>
                  </a:schemeClr>
                </a:solidFill>
              </a:rPr>
              <a:t>Аффинажға түсетін</a:t>
            </a:r>
            <a:r>
              <a:rPr lang="ru-RU" sz="1800" dirty="0" smtClean="0">
                <a:solidFill>
                  <a:schemeClr val="tx2">
                    <a:lumMod val="75000"/>
                  </a:schemeClr>
                </a:solidFill>
              </a:rPr>
              <a:t> </a:t>
            </a:r>
            <a:r>
              <a:rPr lang="kk-KZ" sz="1800" dirty="0" smtClean="0">
                <a:solidFill>
                  <a:schemeClr val="tx2">
                    <a:lumMod val="75000"/>
                  </a:schemeClr>
                </a:solidFill>
              </a:rPr>
              <a:t>м</a:t>
            </a:r>
            <a:r>
              <a:rPr lang="ru-RU" sz="1800" dirty="0" err="1" smtClean="0">
                <a:solidFill>
                  <a:schemeClr val="tx2">
                    <a:lumMod val="75000"/>
                  </a:schemeClr>
                </a:solidFill>
              </a:rPr>
              <a:t>еталл</a:t>
            </a:r>
            <a:r>
              <a:rPr lang="ru-RU" sz="1800" dirty="0" smtClean="0">
                <a:solidFill>
                  <a:schemeClr val="tx2">
                    <a:lumMod val="75000"/>
                  </a:schemeClr>
                </a:solidFill>
              </a:rPr>
              <a:t> </a:t>
            </a:r>
            <a:r>
              <a:rPr lang="ru-RU" sz="1800" dirty="0" err="1" smtClean="0">
                <a:solidFill>
                  <a:schemeClr val="tx2">
                    <a:lumMod val="75000"/>
                  </a:schemeClr>
                </a:solidFill>
              </a:rPr>
              <a:t>құрамында </a:t>
            </a:r>
            <a:r>
              <a:rPr lang="ru-RU" sz="1800" dirty="0" smtClean="0">
                <a:solidFill>
                  <a:schemeClr val="tx2">
                    <a:lumMod val="75000"/>
                  </a:schemeClr>
                </a:solidFill>
              </a:rPr>
              <a:t>88-90% </a:t>
            </a:r>
            <a:r>
              <a:rPr lang="ru-RU" sz="1800" dirty="0" err="1" smtClean="0">
                <a:solidFill>
                  <a:schemeClr val="tx2">
                    <a:lumMod val="75000"/>
                  </a:schemeClr>
                </a:solidFill>
              </a:rPr>
              <a:t>Au</a:t>
            </a:r>
            <a:r>
              <a:rPr lang="ru-RU" sz="1800" dirty="0" smtClean="0">
                <a:solidFill>
                  <a:schemeClr val="tx2">
                    <a:lumMod val="75000"/>
                  </a:schemeClr>
                </a:solidFill>
              </a:rPr>
              <a:t> </a:t>
            </a:r>
            <a:r>
              <a:rPr lang="ru-RU" sz="1800" dirty="0" err="1" smtClean="0">
                <a:solidFill>
                  <a:schemeClr val="tx2">
                    <a:lumMod val="75000"/>
                  </a:schemeClr>
                </a:solidFill>
              </a:rPr>
              <a:t>және </a:t>
            </a:r>
            <a:r>
              <a:rPr lang="ru-RU" sz="1800" dirty="0" smtClean="0">
                <a:solidFill>
                  <a:schemeClr val="tx2">
                    <a:lumMod val="75000"/>
                  </a:schemeClr>
                </a:solidFill>
              </a:rPr>
              <a:t>7-11% </a:t>
            </a:r>
            <a:r>
              <a:rPr lang="ru-RU" sz="1800" dirty="0" err="1" smtClean="0">
                <a:solidFill>
                  <a:schemeClr val="tx2">
                    <a:lumMod val="75000"/>
                  </a:schemeClr>
                </a:solidFill>
              </a:rPr>
              <a:t>Ag</a:t>
            </a:r>
            <a:r>
              <a:rPr lang="ru-RU" sz="1800" dirty="0" smtClean="0">
                <a:solidFill>
                  <a:schemeClr val="tx2">
                    <a:lumMod val="75000"/>
                  </a:schemeClr>
                </a:solidFill>
              </a:rPr>
              <a:t> бар. </a:t>
            </a:r>
            <a:r>
              <a:rPr lang="ru-RU" sz="1800" dirty="0" err="1" smtClean="0">
                <a:solidFill>
                  <a:schemeClr val="tx2">
                    <a:lumMod val="75000"/>
                  </a:schemeClr>
                </a:solidFill>
              </a:rPr>
              <a:t>Негізгі</a:t>
            </a:r>
            <a:r>
              <a:rPr lang="ru-RU" sz="1800" dirty="0" smtClean="0">
                <a:solidFill>
                  <a:schemeClr val="tx2">
                    <a:lumMod val="75000"/>
                  </a:schemeClr>
                </a:solidFill>
              </a:rPr>
              <a:t> </a:t>
            </a:r>
            <a:r>
              <a:rPr lang="ru-RU" sz="1800" dirty="0" err="1" smtClean="0">
                <a:solidFill>
                  <a:schemeClr val="tx2">
                    <a:lumMod val="75000"/>
                  </a:schemeClr>
                </a:solidFill>
              </a:rPr>
              <a:t>қоспалар-мыс, қорғасын, темір</a:t>
            </a:r>
            <a:r>
              <a:rPr lang="ru-RU" sz="1800" dirty="0" smtClean="0">
                <a:solidFill>
                  <a:schemeClr val="tx2">
                    <a:lumMod val="75000"/>
                  </a:schemeClr>
                </a:solidFill>
              </a:rPr>
              <a:t>, </a:t>
            </a:r>
            <a:r>
              <a:rPr lang="ru-RU" sz="1800" dirty="0" err="1" smtClean="0">
                <a:solidFill>
                  <a:schemeClr val="tx2">
                    <a:lumMod val="75000"/>
                  </a:schemeClr>
                </a:solidFill>
              </a:rPr>
              <a:t>мырыш</a:t>
            </a:r>
            <a:r>
              <a:rPr lang="ru-RU" sz="1800" dirty="0" smtClean="0">
                <a:solidFill>
                  <a:schemeClr val="tx2">
                    <a:lumMod val="75000"/>
                  </a:schemeClr>
                </a:solidFill>
              </a:rPr>
              <a:t>. Процесс </a:t>
            </a:r>
            <a:r>
              <a:rPr lang="ru-RU" sz="1800" dirty="0" err="1" smtClean="0">
                <a:solidFill>
                  <a:schemeClr val="tx2">
                    <a:lumMod val="75000"/>
                  </a:schemeClr>
                </a:solidFill>
              </a:rPr>
              <a:t>индукциялық электр</a:t>
            </a:r>
            <a:r>
              <a:rPr lang="ru-RU" sz="1800" dirty="0" smtClean="0">
                <a:solidFill>
                  <a:schemeClr val="tx2">
                    <a:lumMod val="75000"/>
                  </a:schemeClr>
                </a:solidFill>
              </a:rPr>
              <a:t> </a:t>
            </a:r>
            <a:r>
              <a:rPr lang="ru-RU" sz="1800" dirty="0" err="1" smtClean="0">
                <a:solidFill>
                  <a:schemeClr val="tx2">
                    <a:lumMod val="75000"/>
                  </a:schemeClr>
                </a:solidFill>
              </a:rPr>
              <a:t>пештерінде</a:t>
            </a:r>
            <a:r>
              <a:rPr lang="ru-RU" sz="1800" dirty="0" smtClean="0">
                <a:solidFill>
                  <a:schemeClr val="tx2">
                    <a:lumMod val="75000"/>
                  </a:schemeClr>
                </a:solidFill>
              </a:rPr>
              <a:t> </a:t>
            </a:r>
            <a:r>
              <a:rPr lang="ru-RU" sz="1800" dirty="0" err="1" smtClean="0">
                <a:solidFill>
                  <a:schemeClr val="tx2">
                    <a:lumMod val="75000"/>
                  </a:schemeClr>
                </a:solidFill>
              </a:rPr>
              <a:t>корундты</a:t>
            </a:r>
            <a:r>
              <a:rPr lang="ru-RU" sz="1800" dirty="0" smtClean="0">
                <a:solidFill>
                  <a:schemeClr val="tx2">
                    <a:lumMod val="75000"/>
                  </a:schemeClr>
                </a:solidFill>
              </a:rPr>
              <a:t> </a:t>
            </a:r>
            <a:r>
              <a:rPr lang="kk-KZ" sz="1800" dirty="0" smtClean="0">
                <a:solidFill>
                  <a:schemeClr val="tx2">
                    <a:lumMod val="75000"/>
                  </a:schemeClr>
                </a:solidFill>
              </a:rPr>
              <a:t>шегені бар</a:t>
            </a:r>
            <a:r>
              <a:rPr lang="ru-RU" sz="1800" dirty="0" smtClean="0">
                <a:solidFill>
                  <a:schemeClr val="tx2">
                    <a:lumMod val="75000"/>
                  </a:schemeClr>
                </a:solidFill>
              </a:rPr>
              <a:t> </a:t>
            </a:r>
            <a:r>
              <a:rPr lang="ru-RU" sz="1800" dirty="0" err="1" smtClean="0">
                <a:solidFill>
                  <a:schemeClr val="tx2">
                    <a:lumMod val="75000"/>
                  </a:schemeClr>
                </a:solidFill>
              </a:rPr>
              <a:t>графитті</a:t>
            </a:r>
            <a:r>
              <a:rPr lang="ru-RU" sz="1800" dirty="0" smtClean="0">
                <a:solidFill>
                  <a:schemeClr val="tx2">
                    <a:lumMod val="75000"/>
                  </a:schemeClr>
                </a:solidFill>
              </a:rPr>
              <a:t> </a:t>
            </a:r>
            <a:r>
              <a:rPr lang="ru-RU" sz="1800" dirty="0" err="1" smtClean="0">
                <a:solidFill>
                  <a:schemeClr val="tx2">
                    <a:lumMod val="75000"/>
                  </a:schemeClr>
                </a:solidFill>
              </a:rPr>
              <a:t>тигельдерде</a:t>
            </a:r>
            <a:r>
              <a:rPr lang="ru-RU" sz="1800" dirty="0" smtClean="0">
                <a:solidFill>
                  <a:schemeClr val="tx2">
                    <a:lumMod val="75000"/>
                  </a:schemeClr>
                </a:solidFill>
              </a:rPr>
              <a:t> </a:t>
            </a:r>
            <a:r>
              <a:rPr lang="ru-RU" sz="1800" dirty="0" err="1" smtClean="0">
                <a:solidFill>
                  <a:schemeClr val="tx2">
                    <a:lumMod val="75000"/>
                  </a:schemeClr>
                </a:solidFill>
              </a:rPr>
              <a:t>жүзеге асырылады</a:t>
            </a:r>
            <a:r>
              <a:rPr lang="ru-RU" sz="1800" dirty="0" smtClean="0">
                <a:solidFill>
                  <a:schemeClr val="tx2">
                    <a:lumMod val="75000"/>
                  </a:schemeClr>
                </a:solidFill>
              </a:rPr>
              <a:t>. </a:t>
            </a:r>
            <a:r>
              <a:rPr lang="ru-RU" sz="1800" dirty="0" err="1" smtClean="0">
                <a:solidFill>
                  <a:schemeClr val="tx2">
                    <a:lumMod val="75000"/>
                  </a:schemeClr>
                </a:solidFill>
              </a:rPr>
              <a:t>Қабылдау балқымасынан өткен, құймалар түріндегі</a:t>
            </a:r>
            <a:r>
              <a:rPr lang="ru-RU" sz="1800" dirty="0" smtClean="0">
                <a:solidFill>
                  <a:schemeClr val="tx2">
                    <a:lumMod val="75000"/>
                  </a:schemeClr>
                </a:solidFill>
              </a:rPr>
              <a:t> </a:t>
            </a:r>
            <a:r>
              <a:rPr lang="kk-KZ" sz="1800" dirty="0" smtClean="0">
                <a:solidFill>
                  <a:schemeClr val="tx2">
                    <a:lumMod val="75000"/>
                  </a:schemeClr>
                </a:solidFill>
              </a:rPr>
              <a:t>қара</a:t>
            </a:r>
            <a:r>
              <a:rPr lang="ru-RU" sz="1800" dirty="0" smtClean="0">
                <a:solidFill>
                  <a:schemeClr val="tx2">
                    <a:lumMod val="75000"/>
                  </a:schemeClr>
                </a:solidFill>
              </a:rPr>
              <a:t> металл пешке </a:t>
            </a:r>
            <a:r>
              <a:rPr lang="ru-RU" sz="1800" dirty="0" err="1" smtClean="0">
                <a:solidFill>
                  <a:schemeClr val="tx2">
                    <a:lumMod val="75000"/>
                  </a:schemeClr>
                </a:solidFill>
              </a:rPr>
              <a:t>салынған сыйымдылығы </a:t>
            </a:r>
            <a:r>
              <a:rPr lang="ru-RU" sz="1800" dirty="0" smtClean="0">
                <a:solidFill>
                  <a:schemeClr val="tx2">
                    <a:lumMod val="75000"/>
                  </a:schemeClr>
                </a:solidFill>
              </a:rPr>
              <a:t>500 кг </a:t>
            </a:r>
            <a:r>
              <a:rPr lang="ru-RU" sz="1800" dirty="0" err="1" smtClean="0">
                <a:solidFill>
                  <a:schemeClr val="tx2">
                    <a:lumMod val="75000"/>
                  </a:schemeClr>
                </a:solidFill>
              </a:rPr>
              <a:t>тигельге</a:t>
            </a:r>
            <a:r>
              <a:rPr lang="ru-RU" sz="1800" dirty="0" smtClean="0">
                <a:solidFill>
                  <a:schemeClr val="tx2">
                    <a:lumMod val="75000"/>
                  </a:schemeClr>
                </a:solidFill>
              </a:rPr>
              <a:t> (</a:t>
            </a:r>
            <a:r>
              <a:rPr lang="ru-RU" sz="1800" dirty="0" err="1" smtClean="0">
                <a:solidFill>
                  <a:schemeClr val="tx2">
                    <a:lumMod val="75000"/>
                  </a:schemeClr>
                </a:solidFill>
              </a:rPr>
              <a:t>алтынға сәйкес</a:t>
            </a:r>
            <a:r>
              <a:rPr lang="ru-RU" sz="1800" dirty="0" smtClean="0">
                <a:solidFill>
                  <a:schemeClr val="tx2">
                    <a:lumMod val="75000"/>
                  </a:schemeClr>
                </a:solidFill>
              </a:rPr>
              <a:t>) </a:t>
            </a:r>
            <a:r>
              <a:rPr lang="ru-RU" sz="1800" dirty="0" err="1" smtClean="0">
                <a:solidFill>
                  <a:schemeClr val="tx2">
                    <a:lumMod val="75000"/>
                  </a:schemeClr>
                </a:solidFill>
              </a:rPr>
              <a:t>салынады</a:t>
            </a:r>
            <a:r>
              <a:rPr lang="ru-RU" sz="1800" dirty="0" smtClean="0">
                <a:solidFill>
                  <a:schemeClr val="tx2">
                    <a:lumMod val="75000"/>
                  </a:schemeClr>
                </a:solidFill>
              </a:rPr>
              <a:t>. </a:t>
            </a:r>
            <a:r>
              <a:rPr lang="kk-KZ" sz="1800" dirty="0" smtClean="0">
                <a:solidFill>
                  <a:schemeClr val="tx2">
                    <a:lumMod val="75000"/>
                  </a:schemeClr>
                </a:solidFill>
              </a:rPr>
              <a:t>Қож түзу үшін а</a:t>
            </a:r>
            <a:r>
              <a:rPr lang="ru-RU" sz="1800" dirty="0" err="1" smtClean="0">
                <a:solidFill>
                  <a:schemeClr val="tx2">
                    <a:lumMod val="75000"/>
                  </a:schemeClr>
                </a:solidFill>
              </a:rPr>
              <a:t>з</a:t>
            </a:r>
            <a:r>
              <a:rPr lang="ru-RU" sz="1800" dirty="0" smtClean="0">
                <a:solidFill>
                  <a:schemeClr val="tx2">
                    <a:lumMod val="75000"/>
                  </a:schemeClr>
                </a:solidFill>
              </a:rPr>
              <a:t> </a:t>
            </a:r>
            <a:r>
              <a:rPr lang="ru-RU" sz="1800" dirty="0" err="1" smtClean="0">
                <a:solidFill>
                  <a:schemeClr val="tx2">
                    <a:lumMod val="75000"/>
                  </a:schemeClr>
                </a:solidFill>
              </a:rPr>
              <a:t>мөлшерде </a:t>
            </a:r>
            <a:r>
              <a:rPr lang="ru-RU" sz="1800" dirty="0" smtClean="0">
                <a:solidFill>
                  <a:schemeClr val="tx2">
                    <a:lumMod val="75000"/>
                  </a:schemeClr>
                </a:solidFill>
              </a:rPr>
              <a:t>б</a:t>
            </a:r>
            <a:r>
              <a:rPr lang="kk-KZ" sz="1800" dirty="0" smtClean="0">
                <a:solidFill>
                  <a:schemeClr val="tx2">
                    <a:lumMod val="75000"/>
                  </a:schemeClr>
                </a:solidFill>
              </a:rPr>
              <a:t>ура</a:t>
            </a:r>
            <a:r>
              <a:rPr lang="ru-RU" sz="1800" dirty="0" smtClean="0">
                <a:solidFill>
                  <a:schemeClr val="tx2">
                    <a:lumMod val="75000"/>
                  </a:schemeClr>
                </a:solidFill>
              </a:rPr>
              <a:t>, кварц </a:t>
            </a:r>
            <a:r>
              <a:rPr lang="ru-RU" sz="1800" dirty="0" err="1" smtClean="0">
                <a:solidFill>
                  <a:schemeClr val="tx2">
                    <a:lumMod val="75000"/>
                  </a:schemeClr>
                </a:solidFill>
              </a:rPr>
              <a:t>және </a:t>
            </a:r>
            <a:r>
              <a:rPr lang="ru-RU" sz="1800" dirty="0" smtClean="0">
                <a:solidFill>
                  <a:schemeClr val="tx2">
                    <a:lumMod val="75000"/>
                  </a:schemeClr>
                </a:solidFill>
              </a:rPr>
              <a:t>натрий </a:t>
            </a:r>
            <a:r>
              <a:rPr lang="ru-RU" sz="1800" dirty="0" err="1" smtClean="0">
                <a:solidFill>
                  <a:schemeClr val="tx2">
                    <a:lumMod val="75000"/>
                  </a:schemeClr>
                </a:solidFill>
              </a:rPr>
              <a:t>хлориді</a:t>
            </a:r>
            <a:r>
              <a:rPr lang="ru-RU" sz="1800" dirty="0" smtClean="0">
                <a:solidFill>
                  <a:schemeClr val="tx2">
                    <a:lumMod val="75000"/>
                  </a:schemeClr>
                </a:solidFill>
              </a:rPr>
              <a:t> </a:t>
            </a:r>
            <a:r>
              <a:rPr lang="ru-RU" sz="1800" dirty="0" err="1" smtClean="0">
                <a:solidFill>
                  <a:schemeClr val="tx2">
                    <a:lumMod val="75000"/>
                  </a:schemeClr>
                </a:solidFill>
              </a:rPr>
              <a:t>қоспасы тигельге</a:t>
            </a:r>
            <a:r>
              <a:rPr lang="ru-RU" sz="1800" dirty="0" smtClean="0">
                <a:solidFill>
                  <a:schemeClr val="tx2">
                    <a:lumMod val="75000"/>
                  </a:schemeClr>
                </a:solidFill>
              </a:rPr>
              <a:t> </a:t>
            </a:r>
            <a:r>
              <a:rPr lang="ru-RU" sz="1800" dirty="0" err="1" smtClean="0">
                <a:solidFill>
                  <a:schemeClr val="tx2">
                    <a:lumMod val="75000"/>
                  </a:schemeClr>
                </a:solidFill>
              </a:rPr>
              <a:t>салынады</a:t>
            </a:r>
            <a:r>
              <a:rPr lang="ru-RU" sz="1800" dirty="0" smtClean="0">
                <a:solidFill>
                  <a:schemeClr val="tx2">
                    <a:lumMod val="75000"/>
                  </a:schemeClr>
                </a:solidFill>
              </a:rPr>
              <a:t>. </a:t>
            </a:r>
            <a:r>
              <a:rPr lang="ru-RU" sz="1800" dirty="0" err="1" smtClean="0">
                <a:solidFill>
                  <a:schemeClr val="tx2">
                    <a:lumMod val="75000"/>
                  </a:schemeClr>
                </a:solidFill>
              </a:rPr>
              <a:t>Алынған жұқа</a:t>
            </a:r>
            <a:r>
              <a:rPr lang="ru-RU" sz="1800" dirty="0" smtClean="0">
                <a:solidFill>
                  <a:schemeClr val="tx2">
                    <a:lumMod val="75000"/>
                  </a:schemeClr>
                </a:solidFill>
              </a:rPr>
              <a:t> </a:t>
            </a:r>
            <a:r>
              <a:rPr lang="kk-KZ" sz="1800" dirty="0" smtClean="0">
                <a:solidFill>
                  <a:schemeClr val="tx2">
                    <a:lumMod val="75000"/>
                  </a:schemeClr>
                </a:solidFill>
              </a:rPr>
              <a:t>қож</a:t>
            </a:r>
            <a:r>
              <a:rPr lang="ru-RU" sz="1800" dirty="0" smtClean="0">
                <a:solidFill>
                  <a:schemeClr val="tx2">
                    <a:lumMod val="75000"/>
                  </a:schemeClr>
                </a:solidFill>
              </a:rPr>
              <a:t> </a:t>
            </a:r>
            <a:r>
              <a:rPr lang="ru-RU" sz="1800" dirty="0" err="1" smtClean="0">
                <a:solidFill>
                  <a:schemeClr val="tx2">
                    <a:lumMod val="75000"/>
                  </a:schemeClr>
                </a:solidFill>
              </a:rPr>
              <a:t>қабаты металдың булануын</a:t>
            </a:r>
            <a:r>
              <a:rPr lang="ru-RU" sz="1800" dirty="0" smtClean="0">
                <a:solidFill>
                  <a:schemeClr val="tx2">
                    <a:lumMod val="75000"/>
                  </a:schemeClr>
                </a:solidFill>
              </a:rPr>
              <a:t> </a:t>
            </a:r>
            <a:r>
              <a:rPr lang="ru-RU" sz="1800" dirty="0" err="1" smtClean="0">
                <a:solidFill>
                  <a:schemeClr val="tx2">
                    <a:lumMod val="75000"/>
                  </a:schemeClr>
                </a:solidFill>
              </a:rPr>
              <a:t>азайтады</a:t>
            </a:r>
            <a:r>
              <a:rPr lang="ru-RU" sz="1800" dirty="0" smtClean="0">
                <a:solidFill>
                  <a:schemeClr val="tx2">
                    <a:lumMod val="75000"/>
                  </a:schemeClr>
                </a:solidFill>
              </a:rPr>
              <a:t> </a:t>
            </a:r>
            <a:r>
              <a:rPr lang="ru-RU" sz="1800" dirty="0" err="1" smtClean="0">
                <a:solidFill>
                  <a:schemeClr val="tx2">
                    <a:lumMod val="75000"/>
                  </a:schemeClr>
                </a:solidFill>
              </a:rPr>
              <a:t>және </a:t>
            </a:r>
            <a:r>
              <a:rPr lang="ru-RU" sz="1800" dirty="0" smtClean="0">
                <a:solidFill>
                  <a:schemeClr val="tx2">
                    <a:lumMod val="75000"/>
                  </a:schemeClr>
                </a:solidFill>
              </a:rPr>
              <a:t>тигель </a:t>
            </a:r>
            <a:r>
              <a:rPr lang="ru-RU" sz="1800" dirty="0" err="1" smtClean="0">
                <a:solidFill>
                  <a:schemeClr val="tx2">
                    <a:lumMod val="75000"/>
                  </a:schemeClr>
                </a:solidFill>
              </a:rPr>
              <a:t>қабырғаларын коррозиядан</a:t>
            </a:r>
            <a:r>
              <a:rPr lang="ru-RU" sz="1800" dirty="0" smtClean="0">
                <a:solidFill>
                  <a:schemeClr val="tx2">
                    <a:lumMod val="75000"/>
                  </a:schemeClr>
                </a:solidFill>
              </a:rPr>
              <a:t> </a:t>
            </a:r>
            <a:r>
              <a:rPr lang="ru-RU" sz="1800" dirty="0" err="1" smtClean="0">
                <a:solidFill>
                  <a:schemeClr val="tx2">
                    <a:lumMod val="75000"/>
                  </a:schemeClr>
                </a:solidFill>
              </a:rPr>
              <a:t>қорғайды</a:t>
            </a:r>
            <a:r>
              <a:rPr lang="ru-RU" sz="1800" dirty="0" smtClean="0">
                <a:solidFill>
                  <a:schemeClr val="tx2">
                    <a:lumMod val="75000"/>
                  </a:schemeClr>
                </a:solidFill>
              </a:rPr>
              <a:t>. Металл </a:t>
            </a:r>
            <a:r>
              <a:rPr lang="ru-RU" sz="1800" dirty="0" err="1" smtClean="0">
                <a:solidFill>
                  <a:schemeClr val="tx2">
                    <a:lumMod val="75000"/>
                  </a:schemeClr>
                </a:solidFill>
              </a:rPr>
              <a:t>ерігеннен</a:t>
            </a:r>
            <a:r>
              <a:rPr lang="ru-RU" sz="1800" dirty="0" smtClean="0">
                <a:solidFill>
                  <a:schemeClr val="tx2">
                    <a:lumMod val="75000"/>
                  </a:schemeClr>
                </a:solidFill>
              </a:rPr>
              <a:t> </a:t>
            </a:r>
            <a:r>
              <a:rPr lang="ru-RU" sz="1800" dirty="0" err="1" smtClean="0">
                <a:solidFill>
                  <a:schemeClr val="tx2">
                    <a:lumMod val="75000"/>
                  </a:schemeClr>
                </a:solidFill>
              </a:rPr>
              <a:t>кейін</a:t>
            </a:r>
            <a:r>
              <a:rPr lang="ru-RU" sz="1800" dirty="0" smtClean="0">
                <a:solidFill>
                  <a:schemeClr val="tx2">
                    <a:lumMod val="75000"/>
                  </a:schemeClr>
                </a:solidFill>
              </a:rPr>
              <a:t>, </a:t>
            </a:r>
            <a:r>
              <a:rPr lang="ru-RU" sz="1800" dirty="0" err="1" smtClean="0">
                <a:solidFill>
                  <a:schemeClr val="tx2">
                    <a:lumMod val="75000"/>
                  </a:schemeClr>
                </a:solidFill>
              </a:rPr>
              <a:t>бір</a:t>
            </a:r>
            <a:r>
              <a:rPr lang="ru-RU" sz="1800" dirty="0" smtClean="0">
                <a:solidFill>
                  <a:schemeClr val="tx2">
                    <a:lumMod val="75000"/>
                  </a:schemeClr>
                </a:solidFill>
              </a:rPr>
              <a:t> </a:t>
            </a:r>
            <a:r>
              <a:rPr lang="ru-RU" sz="1800" dirty="0" err="1" smtClean="0">
                <a:solidFill>
                  <a:schemeClr val="tx2">
                    <a:lumMod val="75000"/>
                  </a:schemeClr>
                </a:solidFill>
              </a:rPr>
              <a:t>немесе</a:t>
            </a:r>
            <a:r>
              <a:rPr lang="ru-RU" sz="1800" dirty="0" smtClean="0">
                <a:solidFill>
                  <a:schemeClr val="tx2">
                    <a:lumMod val="75000"/>
                  </a:schemeClr>
                </a:solidFill>
              </a:rPr>
              <a:t> </a:t>
            </a:r>
            <a:r>
              <a:rPr lang="ru-RU" sz="1800" dirty="0" err="1" smtClean="0">
                <a:solidFill>
                  <a:schemeClr val="tx2">
                    <a:lumMod val="75000"/>
                  </a:schemeClr>
                </a:solidFill>
              </a:rPr>
              <a:t>екі</a:t>
            </a:r>
            <a:r>
              <a:rPr lang="ru-RU" sz="1800" dirty="0" smtClean="0">
                <a:solidFill>
                  <a:schemeClr val="tx2">
                    <a:lumMod val="75000"/>
                  </a:schemeClr>
                </a:solidFill>
              </a:rPr>
              <a:t> </a:t>
            </a:r>
            <a:r>
              <a:rPr lang="kk-KZ" sz="1800" dirty="0" smtClean="0">
                <a:solidFill>
                  <a:schemeClr val="tx2">
                    <a:lumMod val="75000"/>
                  </a:schemeClr>
                </a:solidFill>
              </a:rPr>
              <a:t>ф</a:t>
            </a:r>
            <a:r>
              <a:rPr lang="ru-RU" sz="1800" dirty="0" err="1" smtClean="0">
                <a:solidFill>
                  <a:schemeClr val="tx2">
                    <a:lumMod val="75000"/>
                  </a:schemeClr>
                </a:solidFill>
              </a:rPr>
              <a:t>арфор</a:t>
            </a:r>
            <a:r>
              <a:rPr lang="kk-KZ" sz="1800" dirty="0" smtClean="0">
                <a:solidFill>
                  <a:schemeClr val="tx2">
                    <a:lumMod val="75000"/>
                  </a:schemeClr>
                </a:solidFill>
              </a:rPr>
              <a:t>лы</a:t>
            </a:r>
            <a:r>
              <a:rPr lang="ru-RU" sz="1800" dirty="0" smtClean="0">
                <a:solidFill>
                  <a:schemeClr val="tx2">
                    <a:lumMod val="75000"/>
                  </a:schemeClr>
                </a:solidFill>
              </a:rPr>
              <a:t> </a:t>
            </a:r>
            <a:r>
              <a:rPr lang="ru-RU" sz="1800" dirty="0" err="1" smtClean="0">
                <a:solidFill>
                  <a:schemeClr val="tx2">
                    <a:lumMod val="75000"/>
                  </a:schemeClr>
                </a:solidFill>
              </a:rPr>
              <a:t>түтік балқымаға </a:t>
            </a:r>
            <a:r>
              <a:rPr lang="ru-RU" sz="1800" dirty="0" smtClean="0">
                <a:solidFill>
                  <a:schemeClr val="tx2">
                    <a:lumMod val="75000"/>
                  </a:schemeClr>
                </a:solidFill>
              </a:rPr>
              <a:t>тигель </a:t>
            </a:r>
            <a:r>
              <a:rPr lang="ru-RU" sz="1800" dirty="0" err="1" smtClean="0">
                <a:solidFill>
                  <a:schemeClr val="tx2">
                    <a:lumMod val="75000"/>
                  </a:schemeClr>
                </a:solidFill>
              </a:rPr>
              <a:t>қақпағы арқылы енгізіледі</a:t>
            </a:r>
            <a:r>
              <a:rPr lang="ru-RU" sz="1800" dirty="0" smtClean="0">
                <a:solidFill>
                  <a:schemeClr val="tx2">
                    <a:lumMod val="75000"/>
                  </a:schemeClr>
                </a:solidFill>
              </a:rPr>
              <a:t>, </a:t>
            </a:r>
            <a:r>
              <a:rPr lang="kk-KZ" sz="1800" dirty="0" smtClean="0">
                <a:solidFill>
                  <a:schemeClr val="tx2">
                    <a:lumMod val="75000"/>
                  </a:schemeClr>
                </a:solidFill>
              </a:rPr>
              <a:t>с</a:t>
            </a:r>
            <a:r>
              <a:rPr lang="ru-RU" sz="1800" dirty="0" err="1" smtClean="0">
                <a:solidFill>
                  <a:schemeClr val="tx2">
                    <a:lumMod val="75000"/>
                  </a:schemeClr>
                </a:solidFill>
              </a:rPr>
              <a:t>ол</a:t>
            </a:r>
            <a:r>
              <a:rPr lang="ru-RU" sz="1800" dirty="0" smtClean="0">
                <a:solidFill>
                  <a:schemeClr val="tx2">
                    <a:lumMod val="75000"/>
                  </a:schemeClr>
                </a:solidFill>
              </a:rPr>
              <a:t> </a:t>
            </a:r>
            <a:r>
              <a:rPr lang="ru-RU" sz="1800" dirty="0" err="1" smtClean="0">
                <a:solidFill>
                  <a:schemeClr val="tx2">
                    <a:lumMod val="75000"/>
                  </a:schemeClr>
                </a:solidFill>
              </a:rPr>
              <a:t>арқылы </a:t>
            </a:r>
            <a:r>
              <a:rPr lang="ru-RU" sz="1800" dirty="0" smtClean="0">
                <a:solidFill>
                  <a:schemeClr val="tx2">
                    <a:lumMod val="75000"/>
                  </a:schemeClr>
                </a:solidFill>
              </a:rPr>
              <a:t>хлор газы </a:t>
            </a:r>
            <a:r>
              <a:rPr lang="ru-RU" sz="1800" dirty="0" err="1" smtClean="0">
                <a:solidFill>
                  <a:schemeClr val="tx2">
                    <a:lumMod val="75000"/>
                  </a:schemeClr>
                </a:solidFill>
              </a:rPr>
              <a:t>беріледі</a:t>
            </a:r>
            <a:r>
              <a:rPr lang="ru-RU" sz="1800" dirty="0" smtClean="0">
                <a:solidFill>
                  <a:schemeClr val="tx2">
                    <a:lumMod val="75000"/>
                  </a:schemeClr>
                </a:solidFill>
              </a:rPr>
              <a:t>. </a:t>
            </a:r>
            <a:r>
              <a:rPr lang="ru-RU" sz="1800" dirty="0" err="1" smtClean="0">
                <a:solidFill>
                  <a:schemeClr val="tx2">
                    <a:lumMod val="75000"/>
                  </a:schemeClr>
                </a:solidFill>
              </a:rPr>
              <a:t>Түтіктің қабырғаларында хлордың жақсы таралуы</a:t>
            </a:r>
            <a:r>
              <a:rPr lang="ru-RU" sz="1800" dirty="0" smtClean="0">
                <a:solidFill>
                  <a:schemeClr val="tx2">
                    <a:lumMod val="75000"/>
                  </a:schemeClr>
                </a:solidFill>
              </a:rPr>
              <a:t> </a:t>
            </a:r>
            <a:r>
              <a:rPr lang="ru-RU" sz="1800" dirty="0" err="1" smtClean="0">
                <a:solidFill>
                  <a:schemeClr val="tx2">
                    <a:lumMod val="75000"/>
                  </a:schemeClr>
                </a:solidFill>
              </a:rPr>
              <a:t>үшін тесіктер</a:t>
            </a:r>
            <a:r>
              <a:rPr lang="ru-RU" sz="1800" dirty="0" smtClean="0">
                <a:solidFill>
                  <a:schemeClr val="tx2">
                    <a:lumMod val="75000"/>
                  </a:schemeClr>
                </a:solidFill>
              </a:rPr>
              <a:t> </a:t>
            </a:r>
            <a:r>
              <a:rPr lang="ru-RU" sz="1800" dirty="0" err="1" smtClean="0">
                <a:solidFill>
                  <a:schemeClr val="tx2">
                    <a:lumMod val="75000"/>
                  </a:schemeClr>
                </a:solidFill>
              </a:rPr>
              <a:t>жасалады</a:t>
            </a:r>
            <a:r>
              <a:rPr lang="ru-RU" sz="1800" dirty="0" smtClean="0">
                <a:solidFill>
                  <a:schemeClr val="tx2">
                    <a:lumMod val="75000"/>
                  </a:schemeClr>
                </a:solidFill>
              </a:rPr>
              <a:t>. Процесс 1150°C </a:t>
            </a:r>
            <a:r>
              <a:rPr lang="ru-RU" sz="1800" dirty="0" err="1" smtClean="0">
                <a:solidFill>
                  <a:schemeClr val="tx2">
                    <a:lumMod val="75000"/>
                  </a:schemeClr>
                </a:solidFill>
              </a:rPr>
              <a:t>кезінде</a:t>
            </a:r>
            <a:r>
              <a:rPr lang="ru-RU" sz="1800" dirty="0" smtClean="0">
                <a:solidFill>
                  <a:schemeClr val="tx2">
                    <a:lumMod val="75000"/>
                  </a:schemeClr>
                </a:solidFill>
              </a:rPr>
              <a:t> </a:t>
            </a:r>
            <a:r>
              <a:rPr lang="ru-RU" sz="1800" dirty="0" err="1" smtClean="0">
                <a:solidFill>
                  <a:schemeClr val="tx2">
                    <a:lumMod val="75000"/>
                  </a:schemeClr>
                </a:solidFill>
              </a:rPr>
              <a:t>жүзеге асырылады</a:t>
            </a:r>
            <a:r>
              <a:rPr lang="ru-RU" sz="1800" dirty="0" smtClean="0">
                <a:solidFill>
                  <a:schemeClr val="tx2">
                    <a:lumMod val="75000"/>
                  </a:schemeClr>
                </a:solidFill>
              </a:rPr>
              <a:t> </a:t>
            </a:r>
            <a:endParaRPr lang="ru-RU" sz="1800" dirty="0" smtClean="0">
              <a:solidFill>
                <a:schemeClr val="tx2">
                  <a:lumMod val="75000"/>
                </a:schemeClr>
              </a:solidFill>
            </a:endParaRPr>
          </a:p>
          <a:p>
            <a:pPr algn="ctr"/>
            <a:r>
              <a:rPr lang="ru-RU" sz="1800" dirty="0" smtClean="0">
                <a:solidFill>
                  <a:schemeClr val="tx2">
                    <a:lumMod val="75000"/>
                  </a:schemeClr>
                </a:solidFill>
              </a:rPr>
              <a:t>Мыс </a:t>
            </a:r>
            <a:r>
              <a:rPr lang="ru-RU" sz="1800" dirty="0" smtClean="0">
                <a:solidFill>
                  <a:schemeClr val="tx2">
                    <a:lumMod val="75000"/>
                  </a:schemeClr>
                </a:solidFill>
              </a:rPr>
              <a:t>пен </a:t>
            </a:r>
            <a:r>
              <a:rPr lang="ru-RU" sz="1800" dirty="0" err="1" smtClean="0">
                <a:solidFill>
                  <a:schemeClr val="tx2">
                    <a:lumMod val="75000"/>
                  </a:schemeClr>
                </a:solidFill>
              </a:rPr>
              <a:t>күміс темір</a:t>
            </a:r>
            <a:r>
              <a:rPr lang="ru-RU" sz="1800" dirty="0" smtClean="0">
                <a:solidFill>
                  <a:schemeClr val="tx2">
                    <a:lumMod val="75000"/>
                  </a:schemeClr>
                </a:solidFill>
              </a:rPr>
              <a:t>, </a:t>
            </a:r>
            <a:r>
              <a:rPr lang="ru-RU" sz="1800" dirty="0" err="1" smtClean="0">
                <a:solidFill>
                  <a:schemeClr val="tx2">
                    <a:lumMod val="75000"/>
                  </a:schemeClr>
                </a:solidFill>
              </a:rPr>
              <a:t>мырыш</a:t>
            </a:r>
            <a:r>
              <a:rPr lang="ru-RU" sz="1800" dirty="0" smtClean="0">
                <a:solidFill>
                  <a:schemeClr val="tx2">
                    <a:lumMod val="75000"/>
                  </a:schemeClr>
                </a:solidFill>
              </a:rPr>
              <a:t> </a:t>
            </a:r>
            <a:r>
              <a:rPr lang="ru-RU" sz="1800" dirty="0" err="1" smtClean="0">
                <a:solidFill>
                  <a:schemeClr val="tx2">
                    <a:lumMod val="75000"/>
                  </a:schemeClr>
                </a:solidFill>
              </a:rPr>
              <a:t>және қорғасынның негізгі</a:t>
            </a:r>
            <a:r>
              <a:rPr lang="ru-RU" sz="1800" dirty="0" smtClean="0">
                <a:solidFill>
                  <a:schemeClr val="tx2">
                    <a:lumMod val="75000"/>
                  </a:schemeClr>
                </a:solidFill>
              </a:rPr>
              <a:t> </a:t>
            </a:r>
            <a:r>
              <a:rPr lang="ru-RU" sz="1800" dirty="0" err="1" smtClean="0">
                <a:solidFill>
                  <a:schemeClr val="tx2">
                    <a:lumMod val="75000"/>
                  </a:schemeClr>
                </a:solidFill>
              </a:rPr>
              <a:t>бөлігі салқындағаннан кейін</a:t>
            </a:r>
            <a:r>
              <a:rPr lang="ru-RU" sz="1800" dirty="0" smtClean="0">
                <a:solidFill>
                  <a:schemeClr val="tx2">
                    <a:lumMod val="75000"/>
                  </a:schemeClr>
                </a:solidFill>
              </a:rPr>
              <a:t> </a:t>
            </a:r>
            <a:r>
              <a:rPr lang="ru-RU" sz="1800" dirty="0" err="1" smtClean="0">
                <a:solidFill>
                  <a:schemeClr val="tx2">
                    <a:lumMod val="75000"/>
                  </a:schemeClr>
                </a:solidFill>
              </a:rPr>
              <a:t>ғана хлормен</a:t>
            </a:r>
            <a:r>
              <a:rPr lang="ru-RU" sz="1800" dirty="0" smtClean="0">
                <a:solidFill>
                  <a:schemeClr val="tx2">
                    <a:lumMod val="75000"/>
                  </a:schemeClr>
                </a:solidFill>
              </a:rPr>
              <a:t> </a:t>
            </a:r>
            <a:r>
              <a:rPr lang="kk-KZ" sz="1800" dirty="0" smtClean="0">
                <a:solidFill>
                  <a:schemeClr val="tx2">
                    <a:lumMod val="75000"/>
                  </a:schemeClr>
                </a:solidFill>
              </a:rPr>
              <a:t>әрекеттесе </a:t>
            </a:r>
            <a:r>
              <a:rPr lang="ru-RU" sz="1800" dirty="0" err="1" smtClean="0">
                <a:solidFill>
                  <a:schemeClr val="tx2">
                    <a:lumMod val="75000"/>
                  </a:schemeClr>
                </a:solidFill>
              </a:rPr>
              <a:t>бастайды</a:t>
            </a:r>
            <a:r>
              <a:rPr lang="ru-RU" sz="1800" dirty="0" smtClean="0">
                <a:solidFill>
                  <a:schemeClr val="tx2">
                    <a:lumMod val="75000"/>
                  </a:schemeClr>
                </a:solidFill>
              </a:rPr>
              <a:t>. </a:t>
            </a:r>
            <a:r>
              <a:rPr lang="ru-RU" sz="1800" dirty="0" err="1" smtClean="0">
                <a:solidFill>
                  <a:schemeClr val="tx2">
                    <a:lumMod val="75000"/>
                  </a:schemeClr>
                </a:solidFill>
              </a:rPr>
              <a:t>AgCl</a:t>
            </a:r>
            <a:r>
              <a:rPr lang="ru-RU" sz="1800" dirty="0" smtClean="0">
                <a:solidFill>
                  <a:schemeClr val="tx2">
                    <a:lumMod val="75000"/>
                  </a:schemeClr>
                </a:solidFill>
              </a:rPr>
              <a:t> </a:t>
            </a:r>
            <a:r>
              <a:rPr lang="ru-RU" sz="1800" dirty="0" err="1" smtClean="0">
                <a:solidFill>
                  <a:schemeClr val="tx2">
                    <a:lumMod val="75000"/>
                  </a:schemeClr>
                </a:solidFill>
              </a:rPr>
              <a:t>және CuCl-дің қайнау температурасы</a:t>
            </a:r>
            <a:r>
              <a:rPr lang="ru-RU" sz="1800" dirty="0" smtClean="0">
                <a:solidFill>
                  <a:schemeClr val="tx2">
                    <a:lumMod val="75000"/>
                  </a:schemeClr>
                </a:solidFill>
              </a:rPr>
              <a:t> </a:t>
            </a:r>
            <a:r>
              <a:rPr lang="ru-RU" sz="1800" dirty="0" err="1" smtClean="0">
                <a:solidFill>
                  <a:schemeClr val="tx2">
                    <a:lumMod val="75000"/>
                  </a:schemeClr>
                </a:solidFill>
              </a:rPr>
              <a:t>процестің температурасынан</a:t>
            </a:r>
            <a:r>
              <a:rPr lang="ru-RU" sz="1800" dirty="0" smtClean="0">
                <a:solidFill>
                  <a:schemeClr val="tx2">
                    <a:lumMod val="75000"/>
                  </a:schemeClr>
                </a:solidFill>
              </a:rPr>
              <a:t> </a:t>
            </a:r>
            <a:r>
              <a:rPr lang="ru-RU" sz="1800" dirty="0" err="1" smtClean="0">
                <a:solidFill>
                  <a:schemeClr val="tx2">
                    <a:lumMod val="75000"/>
                  </a:schemeClr>
                </a:solidFill>
              </a:rPr>
              <a:t>жоғары, сондықтан күміс </a:t>
            </a:r>
            <a:r>
              <a:rPr lang="ru-RU" sz="1800" dirty="0" smtClean="0">
                <a:solidFill>
                  <a:schemeClr val="tx2">
                    <a:lumMod val="75000"/>
                  </a:schemeClr>
                </a:solidFill>
              </a:rPr>
              <a:t>пен мыс </a:t>
            </a:r>
            <a:r>
              <a:rPr lang="ru-RU" sz="1800" dirty="0" err="1" smtClean="0">
                <a:solidFill>
                  <a:schemeClr val="tx2">
                    <a:lumMod val="75000"/>
                  </a:schemeClr>
                </a:solidFill>
              </a:rPr>
              <a:t>хлоридтері</a:t>
            </a:r>
            <a:r>
              <a:rPr lang="ru-RU" sz="1800" dirty="0" smtClean="0">
                <a:solidFill>
                  <a:schemeClr val="tx2">
                    <a:lumMod val="75000"/>
                  </a:schemeClr>
                </a:solidFill>
              </a:rPr>
              <a:t> алтын </a:t>
            </a:r>
            <a:r>
              <a:rPr lang="ru-RU" sz="1800" dirty="0" err="1" smtClean="0">
                <a:solidFill>
                  <a:schemeClr val="tx2">
                    <a:lumMod val="75000"/>
                  </a:schemeClr>
                </a:solidFill>
              </a:rPr>
              <a:t>бетінде</a:t>
            </a:r>
            <a:r>
              <a:rPr lang="ru-RU" sz="1800" dirty="0" smtClean="0">
                <a:solidFill>
                  <a:schemeClr val="tx2">
                    <a:lumMod val="75000"/>
                  </a:schemeClr>
                </a:solidFill>
              </a:rPr>
              <a:t> </a:t>
            </a:r>
            <a:r>
              <a:rPr lang="ru-RU" sz="1800" dirty="0" err="1" smtClean="0">
                <a:solidFill>
                  <a:schemeClr val="tx2">
                    <a:lumMod val="75000"/>
                  </a:schemeClr>
                </a:solidFill>
              </a:rPr>
              <a:t>балқытылған хлоридтердің қабатын қалыптастыру үшін тигельде</a:t>
            </a:r>
            <a:r>
              <a:rPr lang="ru-RU" sz="1800" dirty="0" smtClean="0">
                <a:solidFill>
                  <a:schemeClr val="tx2">
                    <a:lumMod val="75000"/>
                  </a:schemeClr>
                </a:solidFill>
              </a:rPr>
              <a:t> </a:t>
            </a:r>
            <a:r>
              <a:rPr lang="ru-RU" sz="1800" dirty="0" err="1" smtClean="0">
                <a:solidFill>
                  <a:schemeClr val="tx2">
                    <a:lumMod val="75000"/>
                  </a:schemeClr>
                </a:solidFill>
              </a:rPr>
              <a:t>қалады</a:t>
            </a:r>
            <a:r>
              <a:rPr lang="ru-RU" sz="1800" dirty="0" smtClean="0">
                <a:solidFill>
                  <a:schemeClr val="tx2">
                    <a:lumMod val="75000"/>
                  </a:schemeClr>
                </a:solidFill>
              </a:rPr>
              <a:t>. </a:t>
            </a:r>
            <a:r>
              <a:rPr lang="ru-RU" sz="1800" dirty="0" err="1" smtClean="0">
                <a:solidFill>
                  <a:schemeClr val="tx2">
                    <a:lumMod val="75000"/>
                  </a:schemeClr>
                </a:solidFill>
              </a:rPr>
              <a:t>Хлоридтер</a:t>
            </a:r>
            <a:r>
              <a:rPr lang="ru-RU" sz="1800" dirty="0" smtClean="0">
                <a:solidFill>
                  <a:schemeClr val="tx2">
                    <a:lumMod val="75000"/>
                  </a:schemeClr>
                </a:solidFill>
              </a:rPr>
              <a:t> </a:t>
            </a:r>
            <a:r>
              <a:rPr lang="ru-RU" sz="1800" dirty="0" err="1" smtClean="0">
                <a:solidFill>
                  <a:schemeClr val="tx2">
                    <a:lumMod val="75000"/>
                  </a:schemeClr>
                </a:solidFill>
              </a:rPr>
              <a:t>буланып</a:t>
            </a:r>
            <a:r>
              <a:rPr lang="ru-RU" sz="1800" dirty="0" smtClean="0">
                <a:solidFill>
                  <a:schemeClr val="tx2">
                    <a:lumMod val="75000"/>
                  </a:schemeClr>
                </a:solidFill>
              </a:rPr>
              <a:t> </a:t>
            </a:r>
            <a:r>
              <a:rPr lang="ru-RU" sz="1800" dirty="0" err="1" smtClean="0">
                <a:solidFill>
                  <a:schemeClr val="tx2">
                    <a:lumMod val="75000"/>
                  </a:schemeClr>
                </a:solidFill>
              </a:rPr>
              <a:t>кетпейтіндіктен</a:t>
            </a:r>
            <a:r>
              <a:rPr lang="ru-RU" sz="1800" dirty="0" smtClean="0">
                <a:solidFill>
                  <a:schemeClr val="tx2">
                    <a:lumMod val="75000"/>
                  </a:schemeClr>
                </a:solidFill>
              </a:rPr>
              <a:t>, осы </a:t>
            </a:r>
            <a:r>
              <a:rPr lang="ru-RU" sz="1800" dirty="0" err="1" smtClean="0">
                <a:solidFill>
                  <a:schemeClr val="tx2">
                    <a:lumMod val="75000"/>
                  </a:schemeClr>
                </a:solidFill>
              </a:rPr>
              <a:t>кезеңде хлорды</a:t>
            </a:r>
            <a:r>
              <a:rPr lang="ru-RU" sz="1800" dirty="0" smtClean="0">
                <a:solidFill>
                  <a:schemeClr val="tx2">
                    <a:lumMod val="75000"/>
                  </a:schemeClr>
                </a:solidFill>
              </a:rPr>
              <a:t> </a:t>
            </a:r>
            <a:r>
              <a:rPr lang="ru-RU" sz="1800" dirty="0" err="1" smtClean="0">
                <a:solidFill>
                  <a:schemeClr val="tx2">
                    <a:lumMod val="75000"/>
                  </a:schemeClr>
                </a:solidFill>
              </a:rPr>
              <a:t>балқыманың шашырауынан</a:t>
            </a:r>
            <a:r>
              <a:rPr lang="ru-RU" sz="1800" dirty="0" smtClean="0">
                <a:solidFill>
                  <a:schemeClr val="tx2">
                    <a:lumMod val="75000"/>
                  </a:schemeClr>
                </a:solidFill>
              </a:rPr>
              <a:t> </a:t>
            </a:r>
            <a:r>
              <a:rPr lang="ru-RU" sz="1800" dirty="0" err="1" smtClean="0">
                <a:solidFill>
                  <a:schemeClr val="tx2">
                    <a:lumMod val="75000"/>
                  </a:schemeClr>
                </a:solidFill>
              </a:rPr>
              <a:t>қорықпай көбейтуге болады</a:t>
            </a:r>
            <a:r>
              <a:rPr lang="ru-RU" sz="1800" dirty="0" smtClean="0">
                <a:solidFill>
                  <a:schemeClr val="tx2">
                    <a:lumMod val="75000"/>
                  </a:schemeClr>
                </a:solidFill>
              </a:rPr>
              <a:t>.</a:t>
            </a:r>
          </a:p>
          <a:p>
            <a:endParaRPr lang="ru-RU"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285720" y="642918"/>
            <a:ext cx="8286808" cy="5483245"/>
          </a:xfrm>
        </p:spPr>
        <p:txBody>
          <a:bodyPr>
            <a:normAutofit fontScale="62500" lnSpcReduction="20000"/>
          </a:bodyPr>
          <a:lstStyle/>
          <a:p>
            <a:r>
              <a:rPr lang="ru-RU" dirty="0" smtClean="0"/>
              <a:t>Металл </a:t>
            </a:r>
            <a:r>
              <a:rPr lang="ru-RU" dirty="0" err="1" smtClean="0"/>
              <a:t>бетінде</a:t>
            </a:r>
            <a:r>
              <a:rPr lang="ru-RU" dirty="0" smtClean="0"/>
              <a:t> </a:t>
            </a:r>
            <a:r>
              <a:rPr lang="ru-RU" dirty="0" err="1" smtClean="0"/>
              <a:t>жиналған балқытылған хлоридтер</a:t>
            </a:r>
            <a:r>
              <a:rPr lang="ru-RU" dirty="0" smtClean="0"/>
              <a:t>, </a:t>
            </a:r>
            <a:r>
              <a:rPr lang="ru-RU" dirty="0" err="1" smtClean="0"/>
              <a:t>сондай-ақ</a:t>
            </a:r>
            <a:r>
              <a:rPr lang="ru-RU" dirty="0" smtClean="0"/>
              <a:t> </a:t>
            </a:r>
            <a:r>
              <a:rPr lang="kk-KZ" dirty="0" smtClean="0"/>
              <a:t>қож</a:t>
            </a:r>
            <a:r>
              <a:rPr lang="ru-RU" dirty="0" smtClean="0"/>
              <a:t> </a:t>
            </a:r>
            <a:r>
              <a:rPr lang="ru-RU" dirty="0" err="1" smtClean="0"/>
              <a:t>мезгіл-мезгіл</a:t>
            </a:r>
            <a:r>
              <a:rPr lang="ru-RU" dirty="0" smtClean="0"/>
              <a:t> </a:t>
            </a:r>
            <a:r>
              <a:rPr lang="ru-RU" dirty="0" err="1" smtClean="0"/>
              <a:t>тигельден</a:t>
            </a:r>
            <a:r>
              <a:rPr lang="ru-RU" dirty="0" smtClean="0"/>
              <a:t> </a:t>
            </a:r>
            <a:r>
              <a:rPr lang="kk-KZ" dirty="0" smtClean="0"/>
              <a:t>шығарылып отырады да</a:t>
            </a:r>
            <a:r>
              <a:rPr lang="ru-RU" dirty="0" smtClean="0"/>
              <a:t>, </a:t>
            </a:r>
            <a:r>
              <a:rPr lang="kk-KZ" dirty="0" smtClean="0"/>
              <a:t>флюстің</a:t>
            </a:r>
            <a:r>
              <a:rPr lang="ru-RU" dirty="0" smtClean="0"/>
              <a:t> </a:t>
            </a:r>
            <a:r>
              <a:rPr lang="ru-RU" dirty="0" err="1" smtClean="0"/>
              <a:t>жаңа бөлігі</a:t>
            </a:r>
            <a:r>
              <a:rPr lang="ru-RU" dirty="0" smtClean="0"/>
              <a:t> </a:t>
            </a:r>
            <a:r>
              <a:rPr lang="kk-KZ" dirty="0" smtClean="0"/>
              <a:t>тиеледі</a:t>
            </a:r>
            <a:r>
              <a:rPr lang="ru-RU" dirty="0" smtClean="0"/>
              <a:t>. </a:t>
            </a:r>
            <a:r>
              <a:rPr lang="ru-RU" dirty="0" err="1" smtClean="0"/>
              <a:t>Процестің соңында хлордың балқымамен</a:t>
            </a:r>
            <a:r>
              <a:rPr lang="ru-RU" dirty="0" smtClean="0"/>
              <a:t> </a:t>
            </a:r>
            <a:r>
              <a:rPr lang="kk-KZ" dirty="0" smtClean="0"/>
              <a:t>абсорбциясы </a:t>
            </a:r>
            <a:r>
              <a:rPr lang="ru-RU" dirty="0" err="1" smtClean="0"/>
              <a:t>баяулайды</a:t>
            </a:r>
            <a:r>
              <a:rPr lang="ru-RU" dirty="0" smtClean="0"/>
              <a:t>, </a:t>
            </a:r>
            <a:r>
              <a:rPr lang="ru-RU" dirty="0" err="1" smtClean="0"/>
              <a:t>сондықтан хлордың берілу</a:t>
            </a:r>
            <a:r>
              <a:rPr lang="ru-RU" dirty="0" smtClean="0"/>
              <a:t> </a:t>
            </a:r>
            <a:r>
              <a:rPr lang="ru-RU" dirty="0" err="1" smtClean="0"/>
              <a:t>жылдамдығы төменде</a:t>
            </a:r>
            <a:r>
              <a:rPr lang="kk-KZ" dirty="0" smtClean="0"/>
              <a:t>тед</a:t>
            </a:r>
            <a:r>
              <a:rPr lang="ru-RU" dirty="0" err="1" smtClean="0"/>
              <a:t>і</a:t>
            </a:r>
            <a:r>
              <a:rPr lang="ru-RU" dirty="0" smtClean="0"/>
              <a:t>. </a:t>
            </a:r>
            <a:r>
              <a:rPr lang="ru-RU" dirty="0" err="1" smtClean="0"/>
              <a:t>Процестің соңы </a:t>
            </a:r>
            <a:r>
              <a:rPr lang="ru-RU" dirty="0" smtClean="0"/>
              <a:t>хлор </a:t>
            </a:r>
            <a:r>
              <a:rPr lang="ru-RU" dirty="0" err="1" smtClean="0"/>
              <a:t>шығаратын түтіктердегі алтынның сары</a:t>
            </a:r>
            <a:r>
              <a:rPr lang="ru-RU" dirty="0" smtClean="0"/>
              <a:t> </a:t>
            </a:r>
            <a:r>
              <a:rPr lang="ru-RU" dirty="0" err="1" smtClean="0"/>
              <a:t>жабындысымен</a:t>
            </a:r>
            <a:r>
              <a:rPr lang="ru-RU" dirty="0" smtClean="0"/>
              <a:t> </a:t>
            </a:r>
            <a:r>
              <a:rPr lang="ru-RU" dirty="0" err="1" smtClean="0"/>
              <a:t>және балқыманың үстінде қызыл түтіннің пайда</a:t>
            </a:r>
            <a:r>
              <a:rPr lang="ru-RU" dirty="0" smtClean="0"/>
              <a:t> </a:t>
            </a:r>
            <a:r>
              <a:rPr lang="ru-RU" dirty="0" err="1" smtClean="0"/>
              <a:t>болуымен</a:t>
            </a:r>
            <a:r>
              <a:rPr lang="ru-RU" dirty="0" smtClean="0"/>
              <a:t> </a:t>
            </a:r>
            <a:r>
              <a:rPr lang="ru-RU" dirty="0" err="1" smtClean="0"/>
              <a:t>анықталады</a:t>
            </a:r>
            <a:r>
              <a:rPr lang="ru-RU" dirty="0" smtClean="0"/>
              <a:t>, </a:t>
            </a:r>
            <a:r>
              <a:rPr lang="ru-RU" dirty="0" err="1" smtClean="0"/>
              <a:t>оның түсі ондағы </a:t>
            </a:r>
            <a:r>
              <a:rPr lang="ru-RU" dirty="0" smtClean="0"/>
              <a:t>алтын </a:t>
            </a:r>
            <a:r>
              <a:rPr lang="ru-RU" dirty="0" err="1" smtClean="0"/>
              <a:t>хлоридінің болуымен</a:t>
            </a:r>
            <a:r>
              <a:rPr lang="ru-RU" dirty="0" smtClean="0"/>
              <a:t> </a:t>
            </a:r>
            <a:r>
              <a:rPr lang="ru-RU" dirty="0" err="1" smtClean="0"/>
              <a:t>түсіндіріледі</a:t>
            </a:r>
            <a:r>
              <a:rPr lang="ru-RU" dirty="0" smtClean="0"/>
              <a:t>. </a:t>
            </a:r>
            <a:r>
              <a:rPr lang="ru-RU" dirty="0" err="1" smtClean="0"/>
              <a:t>Хлорлау</a:t>
            </a:r>
            <a:r>
              <a:rPr lang="ru-RU" dirty="0" smtClean="0"/>
              <a:t> </a:t>
            </a:r>
            <a:r>
              <a:rPr lang="ru-RU" dirty="0" err="1" smtClean="0"/>
              <a:t>аяқталғаннан кейін</a:t>
            </a:r>
            <a:r>
              <a:rPr lang="ru-RU" dirty="0" smtClean="0"/>
              <a:t> металл </a:t>
            </a:r>
            <a:r>
              <a:rPr lang="ru-RU" dirty="0" err="1" smtClean="0"/>
              <a:t>бетінен</a:t>
            </a:r>
            <a:r>
              <a:rPr lang="ru-RU" dirty="0" smtClean="0"/>
              <a:t> </a:t>
            </a:r>
            <a:r>
              <a:rPr lang="ru-RU" dirty="0" err="1" smtClean="0"/>
              <a:t>хлоридтер</a:t>
            </a:r>
            <a:r>
              <a:rPr lang="ru-RU" dirty="0" smtClean="0"/>
              <a:t> мен </a:t>
            </a:r>
            <a:r>
              <a:rPr lang="ru-RU" dirty="0" err="1" smtClean="0"/>
              <a:t>қождың қалдықтары алынады</a:t>
            </a:r>
            <a:r>
              <a:rPr lang="ru-RU" dirty="0" smtClean="0"/>
              <a:t>, </a:t>
            </a:r>
            <a:r>
              <a:rPr lang="ru-RU" dirty="0" err="1" smtClean="0"/>
              <a:t>тазартылған </a:t>
            </a:r>
            <a:r>
              <a:rPr lang="ru-RU" dirty="0" smtClean="0"/>
              <a:t>алтын </a:t>
            </a:r>
            <a:r>
              <a:rPr lang="ru-RU" dirty="0" err="1" smtClean="0"/>
              <a:t>миксерге</a:t>
            </a:r>
            <a:r>
              <a:rPr lang="ru-RU" dirty="0" smtClean="0"/>
              <a:t> </a:t>
            </a:r>
            <a:r>
              <a:rPr lang="ru-RU" dirty="0" err="1" smtClean="0"/>
              <a:t>ауыстырылады</a:t>
            </a:r>
            <a:r>
              <a:rPr lang="ru-RU" dirty="0" smtClean="0"/>
              <a:t> </a:t>
            </a:r>
            <a:r>
              <a:rPr lang="ru-RU" dirty="0" err="1" smtClean="0"/>
              <a:t>және құймаларға құйылады</a:t>
            </a:r>
            <a:r>
              <a:rPr lang="ru-RU" dirty="0" smtClean="0"/>
              <a:t>.</a:t>
            </a:r>
          </a:p>
          <a:p>
            <a:r>
              <a:rPr lang="ru-RU" dirty="0" err="1" smtClean="0"/>
              <a:t>Жуғаннан және кептіргеннен</a:t>
            </a:r>
            <a:r>
              <a:rPr lang="ru-RU" dirty="0" smtClean="0"/>
              <a:t> </a:t>
            </a:r>
            <a:r>
              <a:rPr lang="ru-RU" dirty="0" err="1" smtClean="0"/>
              <a:t>кейін</a:t>
            </a:r>
            <a:r>
              <a:rPr lang="ru-RU" dirty="0" smtClean="0"/>
              <a:t> </a:t>
            </a:r>
            <a:r>
              <a:rPr lang="kk-KZ" dirty="0" smtClean="0"/>
              <a:t>кеуекті </a:t>
            </a:r>
            <a:r>
              <a:rPr lang="ru-RU" dirty="0" err="1" smtClean="0"/>
              <a:t>күміс одан</a:t>
            </a:r>
            <a:r>
              <a:rPr lang="ru-RU" dirty="0" smtClean="0"/>
              <a:t> </a:t>
            </a:r>
            <a:r>
              <a:rPr lang="ru-RU" dirty="0" err="1" smtClean="0"/>
              <a:t>әрі электролиттік</a:t>
            </a:r>
            <a:r>
              <a:rPr lang="ru-RU" dirty="0" smtClean="0"/>
              <a:t> </a:t>
            </a:r>
            <a:r>
              <a:rPr lang="ru-RU" dirty="0" err="1" smtClean="0"/>
              <a:t>тазарту</a:t>
            </a:r>
            <a:r>
              <a:rPr lang="ru-RU" dirty="0" smtClean="0"/>
              <a:t> </a:t>
            </a:r>
            <a:r>
              <a:rPr lang="ru-RU" dirty="0" err="1" smtClean="0"/>
              <a:t>үшін анодтарға ерітіледі</a:t>
            </a:r>
            <a:r>
              <a:rPr lang="ru-RU" dirty="0" smtClean="0"/>
              <a:t>. </a:t>
            </a:r>
            <a:r>
              <a:rPr lang="ru-RU" dirty="0" err="1" smtClean="0"/>
              <a:t>Анодтардағы металдың тазалығы</a:t>
            </a:r>
            <a:r>
              <a:rPr lang="kk-KZ" dirty="0" smtClean="0"/>
              <a:t>ндағы </a:t>
            </a:r>
            <a:r>
              <a:rPr lang="ru-RU" dirty="0" err="1" smtClean="0"/>
              <a:t>сынама</a:t>
            </a:r>
            <a:r>
              <a:rPr lang="ru-RU" dirty="0" smtClean="0"/>
              <a:t> </a:t>
            </a:r>
            <a:r>
              <a:rPr lang="kk-KZ" dirty="0" smtClean="0"/>
              <a:t>– </a:t>
            </a:r>
            <a:r>
              <a:rPr lang="ru-RU" dirty="0" smtClean="0"/>
              <a:t>998-999. </a:t>
            </a:r>
            <a:r>
              <a:rPr lang="ru-RU" dirty="0" err="1" smtClean="0"/>
              <a:t>Хлорлау</a:t>
            </a:r>
            <a:r>
              <a:rPr lang="ru-RU" dirty="0" smtClean="0"/>
              <a:t> </a:t>
            </a:r>
            <a:r>
              <a:rPr lang="ru-RU" dirty="0" err="1" smtClean="0"/>
              <a:t>арқылы</a:t>
            </a:r>
            <a:r>
              <a:rPr lang="ru-RU" dirty="0" smtClean="0"/>
              <a:t> </a:t>
            </a:r>
            <a:r>
              <a:rPr lang="kk-KZ" dirty="0" smtClean="0"/>
              <a:t>а</a:t>
            </a:r>
            <a:r>
              <a:rPr lang="ru-RU" dirty="0" err="1" smtClean="0"/>
              <a:t>ффинаж</a:t>
            </a:r>
            <a:r>
              <a:rPr lang="ru-RU" dirty="0" smtClean="0"/>
              <a:t> </a:t>
            </a:r>
            <a:r>
              <a:rPr lang="ru-RU" dirty="0" err="1" smtClean="0"/>
              <a:t>электролиттік</a:t>
            </a:r>
            <a:r>
              <a:rPr lang="ru-RU" dirty="0" smtClean="0"/>
              <a:t> </a:t>
            </a:r>
            <a:r>
              <a:rPr lang="ru-RU" dirty="0" err="1" smtClean="0"/>
              <a:t>процеске</a:t>
            </a:r>
            <a:r>
              <a:rPr lang="ru-RU" dirty="0" smtClean="0"/>
              <a:t> </a:t>
            </a:r>
            <a:r>
              <a:rPr lang="ru-RU" dirty="0" err="1" smtClean="0"/>
              <a:t>қарағанда қарапайым және арзан</a:t>
            </a:r>
            <a:r>
              <a:rPr lang="ru-RU" dirty="0" smtClean="0"/>
              <a:t> </a:t>
            </a:r>
            <a:r>
              <a:rPr lang="ru-RU" dirty="0" err="1" smtClean="0"/>
              <a:t>және кез-келген</a:t>
            </a:r>
            <a:r>
              <a:rPr lang="ru-RU" dirty="0" smtClean="0"/>
              <a:t> </a:t>
            </a:r>
            <a:r>
              <a:rPr lang="ru-RU" dirty="0" err="1" smtClean="0"/>
              <a:t>тазалықтағы</a:t>
            </a:r>
            <a:r>
              <a:rPr lang="ru-RU" dirty="0" smtClean="0"/>
              <a:t> </a:t>
            </a:r>
            <a:r>
              <a:rPr lang="kk-KZ" dirty="0" smtClean="0"/>
              <a:t>а</a:t>
            </a:r>
            <a:r>
              <a:rPr lang="ru-RU" dirty="0" err="1" smtClean="0"/>
              <a:t>лтынды</a:t>
            </a:r>
            <a:r>
              <a:rPr lang="ru-RU" dirty="0" smtClean="0"/>
              <a:t> </a:t>
            </a:r>
            <a:r>
              <a:rPr lang="ru-RU" dirty="0" err="1" smtClean="0"/>
              <a:t>тазартуға жарамды</a:t>
            </a:r>
            <a:r>
              <a:rPr lang="ru-RU" dirty="0" smtClean="0"/>
              <a:t>, </a:t>
            </a:r>
            <a:r>
              <a:rPr lang="ru-RU" dirty="0" err="1" smtClean="0"/>
              <a:t>бірақ</a:t>
            </a:r>
            <a:r>
              <a:rPr lang="ru-RU" dirty="0" smtClean="0"/>
              <a:t> </a:t>
            </a:r>
            <a:r>
              <a:rPr lang="kk-KZ" dirty="0" smtClean="0"/>
              <a:t>жеткілікті </a:t>
            </a:r>
            <a:r>
              <a:rPr lang="ru-RU" dirty="0" smtClean="0"/>
              <a:t>таза</a:t>
            </a:r>
            <a:r>
              <a:rPr lang="kk-KZ" dirty="0" smtClean="0"/>
              <a:t>лықтағы</a:t>
            </a:r>
            <a:r>
              <a:rPr lang="ru-RU" dirty="0" smtClean="0"/>
              <a:t> алтын</a:t>
            </a:r>
            <a:r>
              <a:rPr lang="kk-KZ" dirty="0" smtClean="0"/>
              <a:t>ды</a:t>
            </a:r>
            <a:r>
              <a:rPr lang="ru-RU" dirty="0" smtClean="0"/>
              <a:t> </a:t>
            </a:r>
            <a:r>
              <a:rPr lang="ru-RU" dirty="0" err="1" smtClean="0"/>
              <a:t>бер</a:t>
            </a:r>
            <a:r>
              <a:rPr lang="kk-KZ" dirty="0" smtClean="0"/>
              <a:t>м</a:t>
            </a:r>
            <a:r>
              <a:rPr lang="ru-RU" dirty="0" smtClean="0"/>
              <a:t>е</a:t>
            </a:r>
            <a:r>
              <a:rPr lang="kk-KZ" dirty="0" smtClean="0"/>
              <a:t>й</a:t>
            </a:r>
            <a:r>
              <a:rPr lang="ru-RU" dirty="0" err="1" smtClean="0"/>
              <a:t>ді</a:t>
            </a:r>
            <a:r>
              <a:rPr lang="ru-RU" dirty="0" smtClean="0"/>
              <a:t> </a:t>
            </a:r>
            <a:r>
              <a:rPr lang="ru-RU" dirty="0" err="1" smtClean="0"/>
              <a:t>(әдетте </a:t>
            </a:r>
            <a:r>
              <a:rPr lang="ru-RU" dirty="0" smtClean="0"/>
              <a:t>995-996 </a:t>
            </a:r>
            <a:r>
              <a:rPr lang="kk-KZ" dirty="0" smtClean="0"/>
              <a:t>сынамалы</a:t>
            </a:r>
            <a:r>
              <a:rPr lang="ru-RU" dirty="0" smtClean="0"/>
              <a:t>). </a:t>
            </a:r>
            <a:r>
              <a:rPr lang="ru-RU" dirty="0" err="1" smtClean="0"/>
              <a:t>Мұндай </a:t>
            </a:r>
            <a:r>
              <a:rPr lang="ru-RU" dirty="0" smtClean="0"/>
              <a:t>металл </a:t>
            </a:r>
            <a:r>
              <a:rPr lang="ru-RU" dirty="0" err="1" smtClean="0"/>
              <a:t>монетарлық мақсаттарда пайдалануға жарамды</a:t>
            </a:r>
            <a:r>
              <a:rPr lang="ru-RU" dirty="0" smtClean="0"/>
              <a:t>, </a:t>
            </a:r>
            <a:r>
              <a:rPr lang="ru-RU" dirty="0" err="1" smtClean="0"/>
              <a:t>бірақ қазіргі заманғы техниканың талаптарын</a:t>
            </a:r>
            <a:r>
              <a:rPr lang="ru-RU" dirty="0" smtClean="0"/>
              <a:t> </a:t>
            </a:r>
            <a:r>
              <a:rPr lang="ru-RU" dirty="0" err="1" smtClean="0"/>
              <a:t>қанағаттандырмайды</a:t>
            </a:r>
            <a:r>
              <a:rPr lang="ru-RU" dirty="0" smtClean="0"/>
              <a:t>. </a:t>
            </a:r>
            <a:r>
              <a:rPr lang="ru-RU" dirty="0" err="1" smtClean="0"/>
              <a:t>Хлорлы</a:t>
            </a:r>
            <a:r>
              <a:rPr lang="ru-RU" dirty="0" smtClean="0"/>
              <a:t> аффинаж </a:t>
            </a:r>
            <a:r>
              <a:rPr lang="ru-RU" dirty="0" err="1" smtClean="0"/>
              <a:t>әдісінің кемшіліктері</a:t>
            </a:r>
            <a:r>
              <a:rPr lang="ru-RU" dirty="0" smtClean="0"/>
              <a:t> </a:t>
            </a:r>
            <a:r>
              <a:rPr lang="ru-RU" dirty="0" err="1" smtClean="0"/>
              <a:t>тазартылған алтында</a:t>
            </a:r>
            <a:r>
              <a:rPr lang="ru-RU" dirty="0" smtClean="0"/>
              <a:t> </a:t>
            </a:r>
            <a:r>
              <a:rPr lang="ru-RU" dirty="0" err="1" smtClean="0"/>
              <a:t>қалатын күміс </a:t>
            </a:r>
            <a:r>
              <a:rPr lang="ru-RU" dirty="0" smtClean="0"/>
              <a:t>пен платина </a:t>
            </a:r>
            <a:r>
              <a:rPr lang="ru-RU" dirty="0" err="1" smtClean="0"/>
              <a:t>металдарының </a:t>
            </a:r>
            <a:r>
              <a:rPr lang="ru-RU" dirty="0" smtClean="0"/>
              <a:t>(</a:t>
            </a:r>
            <a:r>
              <a:rPr lang="ru-RU" dirty="0" err="1" smtClean="0"/>
              <a:t>егер</a:t>
            </a:r>
            <a:r>
              <a:rPr lang="ru-RU" dirty="0" smtClean="0"/>
              <a:t> </a:t>
            </a:r>
            <a:r>
              <a:rPr lang="ru-RU" dirty="0" err="1" smtClean="0"/>
              <a:t>олар</a:t>
            </a:r>
            <a:r>
              <a:rPr lang="ru-RU" dirty="0" smtClean="0"/>
              <a:t> </a:t>
            </a:r>
            <a:r>
              <a:rPr lang="ru-RU" dirty="0" err="1" smtClean="0"/>
              <a:t>бастапқы металда</a:t>
            </a:r>
            <a:r>
              <a:rPr lang="ru-RU" dirty="0" smtClean="0"/>
              <a:t> </a:t>
            </a:r>
            <a:r>
              <a:rPr lang="ru-RU" dirty="0" err="1" smtClean="0"/>
              <a:t>болса</a:t>
            </a:r>
            <a:r>
              <a:rPr lang="ru-RU" dirty="0" smtClean="0"/>
              <a:t>) </a:t>
            </a:r>
            <a:r>
              <a:rPr lang="ru-RU" dirty="0" err="1" smtClean="0"/>
              <a:t>айтарлықтай жоғалуы</a:t>
            </a:r>
            <a:r>
              <a:rPr lang="kk-KZ" dirty="0" smtClean="0"/>
              <a:t> болып табылады</a:t>
            </a:r>
            <a:r>
              <a:rPr lang="ru-RU" dirty="0" smtClean="0"/>
              <a:t>.</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868346"/>
          </a:xfrm>
        </p:spPr>
        <p:txBody>
          <a:bodyPr>
            <a:normAutofit fontScale="90000"/>
          </a:bodyPr>
          <a:lstStyle/>
          <a:p>
            <a:r>
              <a:rPr lang="ru-RU" sz="3100" b="1" i="1" dirty="0" smtClean="0">
                <a:solidFill>
                  <a:srgbClr val="C00000"/>
                </a:solidFill>
              </a:rPr>
              <a:t/>
            </a:r>
            <a:br>
              <a:rPr lang="ru-RU" sz="3100" b="1" i="1" dirty="0" smtClean="0">
                <a:solidFill>
                  <a:srgbClr val="C00000"/>
                </a:solidFill>
              </a:rPr>
            </a:br>
            <a:r>
              <a:rPr lang="ru-RU" sz="2800" b="1" i="1" dirty="0" smtClean="0">
                <a:solidFill>
                  <a:srgbClr val="C00000"/>
                </a:solidFill>
              </a:rPr>
              <a:t> § 3. Электролитическое рафинирование серебра </a:t>
            </a:r>
            <a:r>
              <a:rPr lang="ru-RU" i="1" dirty="0" smtClean="0">
                <a:solidFill>
                  <a:srgbClr val="C00000"/>
                </a:solidFill>
              </a:rPr>
              <a:t/>
            </a:r>
            <a:br>
              <a:rPr lang="ru-RU" i="1" dirty="0" smtClean="0">
                <a:solidFill>
                  <a:srgbClr val="C00000"/>
                </a:solidFill>
              </a:rPr>
            </a:br>
            <a:endParaRPr lang="ru-RU" i="1" dirty="0">
              <a:solidFill>
                <a:srgbClr val="C00000"/>
              </a:solidFill>
            </a:endParaRPr>
          </a:p>
        </p:txBody>
      </p:sp>
      <p:sp>
        <p:nvSpPr>
          <p:cNvPr id="5" name="Содержимое 4"/>
          <p:cNvSpPr>
            <a:spLocks noGrp="1"/>
          </p:cNvSpPr>
          <p:nvPr>
            <p:ph idx="1"/>
          </p:nvPr>
        </p:nvSpPr>
        <p:spPr>
          <a:xfrm>
            <a:off x="457200" y="1357298"/>
            <a:ext cx="8229600" cy="4768865"/>
          </a:xfrm>
        </p:spPr>
        <p:txBody>
          <a:bodyPr>
            <a:normAutofit fontScale="70000" lnSpcReduction="20000"/>
          </a:bodyPr>
          <a:lstStyle/>
          <a:p>
            <a:r>
              <a:rPr lang="ru-RU" dirty="0" err="1" smtClean="0"/>
              <a:t>Электролиттік</a:t>
            </a:r>
            <a:r>
              <a:rPr lang="ru-RU" dirty="0" smtClean="0"/>
              <a:t> </a:t>
            </a:r>
            <a:r>
              <a:rPr lang="ru-RU" dirty="0" err="1" smtClean="0"/>
              <a:t>аффинаждау</a:t>
            </a:r>
            <a:r>
              <a:rPr lang="ru-RU" dirty="0" smtClean="0"/>
              <a:t> </a:t>
            </a:r>
            <a:r>
              <a:rPr lang="ru-RU" dirty="0" err="1" smtClean="0"/>
              <a:t>әдістері анағұрлым жетілдірілген</a:t>
            </a:r>
            <a:r>
              <a:rPr lang="ru-RU" dirty="0" smtClean="0"/>
              <a:t> </a:t>
            </a:r>
            <a:r>
              <a:rPr lang="ru-RU" dirty="0" err="1" smtClean="0"/>
              <a:t>және тазартылған металдың құрамына кіретін</a:t>
            </a:r>
            <a:r>
              <a:rPr lang="ru-RU" dirty="0" smtClean="0"/>
              <a:t> </a:t>
            </a:r>
            <a:r>
              <a:rPr lang="ru-RU" dirty="0" err="1" smtClean="0"/>
              <a:t>барлық бағалы компоненттерді</a:t>
            </a:r>
            <a:r>
              <a:rPr lang="ru-RU" dirty="0" smtClean="0"/>
              <a:t> </a:t>
            </a:r>
            <a:r>
              <a:rPr lang="ru-RU" dirty="0" err="1" smtClean="0"/>
              <a:t>кешенді</a:t>
            </a:r>
            <a:r>
              <a:rPr lang="ru-RU" dirty="0" smtClean="0"/>
              <a:t> </a:t>
            </a:r>
            <a:r>
              <a:rPr lang="ru-RU" dirty="0" err="1" smtClean="0"/>
              <a:t>пайдалану</a:t>
            </a:r>
            <a:r>
              <a:rPr lang="ru-RU" dirty="0" smtClean="0"/>
              <a:t> </a:t>
            </a:r>
            <a:r>
              <a:rPr lang="ru-RU" dirty="0" err="1" smtClean="0"/>
              <a:t>кезінде</a:t>
            </a:r>
            <a:r>
              <a:rPr lang="ru-RU" dirty="0" smtClean="0"/>
              <a:t> </a:t>
            </a:r>
            <a:r>
              <a:rPr lang="ru-RU" dirty="0" err="1" smtClean="0"/>
              <a:t>тазалығы жоғары металдарды</a:t>
            </a:r>
            <a:r>
              <a:rPr lang="ru-RU" dirty="0" smtClean="0"/>
              <a:t> </a:t>
            </a:r>
            <a:r>
              <a:rPr lang="ru-RU" dirty="0" err="1" smtClean="0"/>
              <a:t>алуға мүмкіндік береді</a:t>
            </a:r>
            <a:r>
              <a:rPr lang="ru-RU" dirty="0" smtClean="0"/>
              <a:t>. </a:t>
            </a:r>
            <a:r>
              <a:rPr lang="ru-RU" dirty="0" err="1" smtClean="0"/>
              <a:t>Күмісті электролиттік</a:t>
            </a:r>
            <a:r>
              <a:rPr lang="ru-RU" dirty="0" smtClean="0"/>
              <a:t> </a:t>
            </a:r>
            <a:r>
              <a:rPr lang="ru-RU" dirty="0" err="1" smtClean="0"/>
              <a:t>тазарту</a:t>
            </a:r>
            <a:r>
              <a:rPr lang="ru-RU" dirty="0" smtClean="0"/>
              <a:t> </a:t>
            </a:r>
            <a:r>
              <a:rPr lang="ru-RU" dirty="0" err="1" smtClean="0"/>
              <a:t>кезінде</a:t>
            </a:r>
            <a:r>
              <a:rPr lang="ru-RU" dirty="0" smtClean="0"/>
              <a:t> </a:t>
            </a:r>
            <a:r>
              <a:rPr lang="ru-RU" dirty="0" err="1" smtClean="0"/>
              <a:t>еритін</a:t>
            </a:r>
            <a:r>
              <a:rPr lang="ru-RU" dirty="0" smtClean="0"/>
              <a:t> анод </a:t>
            </a:r>
            <a:r>
              <a:rPr lang="ru-RU" dirty="0" err="1" smtClean="0"/>
              <a:t>ретінде</a:t>
            </a:r>
            <a:r>
              <a:rPr lang="ru-RU" dirty="0" smtClean="0"/>
              <a:t> </a:t>
            </a:r>
            <a:r>
              <a:rPr lang="ru-RU" dirty="0" err="1" smtClean="0"/>
              <a:t>тазартыл</a:t>
            </a:r>
            <a:r>
              <a:rPr lang="kk-KZ" dirty="0" smtClean="0"/>
              <a:t>аты</a:t>
            </a:r>
            <a:r>
              <a:rPr lang="ru-RU" dirty="0" err="1" smtClean="0"/>
              <a:t>н</a:t>
            </a:r>
            <a:r>
              <a:rPr lang="ru-RU" dirty="0" smtClean="0"/>
              <a:t> </a:t>
            </a:r>
            <a:r>
              <a:rPr lang="ru-RU" dirty="0" err="1" smtClean="0"/>
              <a:t>күміс қорытпасы қолданылады.</a:t>
            </a:r>
            <a:r>
              <a:rPr lang="ru-RU" dirty="0" smtClean="0"/>
              <a:t> Электролит </a:t>
            </a:r>
            <a:r>
              <a:rPr lang="kk-KZ" dirty="0" smtClean="0"/>
              <a:t>– </a:t>
            </a:r>
            <a:r>
              <a:rPr lang="ru-RU" dirty="0" smtClean="0"/>
              <a:t>аз </a:t>
            </a:r>
            <a:r>
              <a:rPr lang="ru-RU" dirty="0" err="1" smtClean="0"/>
              <a:t>мөлшерде </a:t>
            </a:r>
            <a:r>
              <a:rPr lang="ru-RU" dirty="0" smtClean="0"/>
              <a:t>азот </a:t>
            </a:r>
            <a:r>
              <a:rPr lang="ru-RU" dirty="0" err="1" smtClean="0"/>
              <a:t>қышқылы қос</a:t>
            </a:r>
            <a:r>
              <a:rPr lang="kk-KZ" dirty="0" smtClean="0"/>
              <a:t>ылған</a:t>
            </a:r>
            <a:r>
              <a:rPr lang="ru-RU" dirty="0" smtClean="0"/>
              <a:t> </a:t>
            </a:r>
            <a:r>
              <a:rPr lang="ru-RU" dirty="0" err="1" smtClean="0"/>
              <a:t>күміс</a:t>
            </a:r>
            <a:r>
              <a:rPr lang="kk-KZ" dirty="0" smtClean="0"/>
              <a:t>тің</a:t>
            </a:r>
            <a:r>
              <a:rPr lang="ru-RU" dirty="0" smtClean="0"/>
              <a:t> азот </a:t>
            </a:r>
            <a:r>
              <a:rPr lang="ru-RU" dirty="0" err="1" smtClean="0"/>
              <a:t>қышқылының сулы</a:t>
            </a:r>
            <a:r>
              <a:rPr lang="ru-RU" dirty="0" smtClean="0"/>
              <a:t> </a:t>
            </a:r>
            <a:r>
              <a:rPr lang="ru-RU" dirty="0" err="1" smtClean="0"/>
              <a:t>ерітіндісі</a:t>
            </a:r>
            <a:r>
              <a:rPr lang="kk-KZ" dirty="0" smtClean="0"/>
              <a:t> болып табылады</a:t>
            </a:r>
            <a:r>
              <a:rPr lang="ru-RU" dirty="0" smtClean="0"/>
              <a:t>. </a:t>
            </a:r>
            <a:r>
              <a:rPr lang="ru-RU" dirty="0" err="1" smtClean="0"/>
              <a:t>Схемалық түрде процесті</a:t>
            </a:r>
            <a:r>
              <a:rPr lang="ru-RU" dirty="0" smtClean="0"/>
              <a:t> </a:t>
            </a:r>
            <a:r>
              <a:rPr lang="ru-RU" dirty="0" err="1" smtClean="0"/>
              <a:t>келесідей</a:t>
            </a:r>
            <a:r>
              <a:rPr lang="ru-RU" dirty="0" smtClean="0"/>
              <a:t> </a:t>
            </a:r>
            <a:r>
              <a:rPr lang="ru-RU" dirty="0" err="1" smtClean="0"/>
              <a:t>ұсынуға болады</a:t>
            </a:r>
            <a:r>
              <a:rPr lang="ru-RU" dirty="0" smtClean="0"/>
              <a:t>:</a:t>
            </a:r>
          </a:p>
          <a:p>
            <a:pPr>
              <a:buNone/>
            </a:pPr>
            <a:r>
              <a:rPr lang="ru-RU" dirty="0" smtClean="0"/>
              <a:t> </a:t>
            </a:r>
          </a:p>
          <a:p>
            <a:pPr>
              <a:buNone/>
            </a:pPr>
            <a:r>
              <a:rPr lang="ru-RU" b="1" dirty="0" err="1" smtClean="0"/>
              <a:t>Ag</a:t>
            </a:r>
            <a:r>
              <a:rPr lang="ru-RU" b="1" dirty="0" smtClean="0"/>
              <a:t> (катод) / AgNО</a:t>
            </a:r>
            <a:r>
              <a:rPr lang="ru-RU" b="1" baseline="-25000" dirty="0" smtClean="0"/>
              <a:t>3</a:t>
            </a:r>
            <a:r>
              <a:rPr lang="ru-RU" b="1" dirty="0" smtClean="0"/>
              <a:t>, HNО</a:t>
            </a:r>
            <a:r>
              <a:rPr lang="ru-RU" b="1" baseline="-25000" dirty="0" smtClean="0"/>
              <a:t>3</a:t>
            </a:r>
            <a:r>
              <a:rPr lang="ru-RU" b="1" dirty="0" smtClean="0"/>
              <a:t>, Н</a:t>
            </a:r>
            <a:r>
              <a:rPr lang="ru-RU" b="1" baseline="-25000" dirty="0" smtClean="0"/>
              <a:t>2</a:t>
            </a:r>
            <a:r>
              <a:rPr lang="ru-RU" b="1" dirty="0" smtClean="0"/>
              <a:t>О, </a:t>
            </a:r>
            <a:r>
              <a:rPr lang="ru-RU" b="1" dirty="0" err="1" smtClean="0"/>
              <a:t>қоспалар </a:t>
            </a:r>
            <a:r>
              <a:rPr lang="ru-RU" b="1" dirty="0" smtClean="0"/>
              <a:t>/ </a:t>
            </a:r>
            <a:r>
              <a:rPr lang="ru-RU" b="1" dirty="0" err="1" smtClean="0"/>
              <a:t>Ag</a:t>
            </a:r>
            <a:r>
              <a:rPr lang="ru-RU" b="1" dirty="0" smtClean="0"/>
              <a:t> </a:t>
            </a:r>
            <a:r>
              <a:rPr lang="ru-RU" b="1" dirty="0" err="1" smtClean="0"/>
              <a:t>қоспалармен </a:t>
            </a:r>
            <a:r>
              <a:rPr lang="ru-RU" b="1" dirty="0" smtClean="0"/>
              <a:t>(анод)</a:t>
            </a:r>
          </a:p>
          <a:p>
            <a:pPr>
              <a:buNone/>
            </a:pPr>
            <a:r>
              <a:rPr lang="ru-RU" b="1" dirty="0" smtClean="0"/>
              <a:t> </a:t>
            </a:r>
          </a:p>
          <a:p>
            <a:r>
              <a:rPr lang="ru-RU" dirty="0" err="1" smtClean="0"/>
              <a:t>Анодтың электрохимиялық еруі</a:t>
            </a:r>
            <a:r>
              <a:rPr lang="ru-RU" dirty="0" smtClean="0"/>
              <a:t> </a:t>
            </a:r>
            <a:r>
              <a:rPr lang="ru-RU" dirty="0" err="1" smtClean="0"/>
              <a:t>барсында</a:t>
            </a:r>
            <a:r>
              <a:rPr lang="ru-RU" dirty="0" smtClean="0"/>
              <a:t> </a:t>
            </a:r>
            <a:r>
              <a:rPr lang="ru-RU" dirty="0" err="1" smtClean="0"/>
              <a:t>күміс ерітіндіге</a:t>
            </a:r>
            <a:r>
              <a:rPr lang="ru-RU" dirty="0" smtClean="0"/>
              <a:t> </a:t>
            </a:r>
            <a:r>
              <a:rPr lang="ru-RU" dirty="0" err="1" smtClean="0"/>
              <a:t>өтеді </a:t>
            </a:r>
            <a:r>
              <a:rPr lang="ru-RU" dirty="0" smtClean="0"/>
              <a:t>( </a:t>
            </a:r>
            <a:r>
              <a:rPr lang="ru-RU" baseline="-25000" dirty="0" err="1" smtClean="0"/>
              <a:t>Ae</a:t>
            </a:r>
            <a:r>
              <a:rPr lang="ru-RU" baseline="-25000" dirty="0" smtClean="0"/>
              <a:t>/</a:t>
            </a:r>
            <a:r>
              <a:rPr lang="ru-RU" baseline="-25000" dirty="0" err="1" smtClean="0"/>
              <a:t>Ag+</a:t>
            </a:r>
            <a:r>
              <a:rPr lang="ru-RU" dirty="0" smtClean="0"/>
              <a:t> = + 0,799 В): </a:t>
            </a:r>
          </a:p>
          <a:p>
            <a:pPr algn="ctr">
              <a:buNone/>
            </a:pPr>
            <a:r>
              <a:rPr lang="en-US" b="1" dirty="0" smtClean="0"/>
              <a:t>Ag </a:t>
            </a:r>
            <a:r>
              <a:rPr lang="ru-RU" b="1" dirty="0" smtClean="0"/>
              <a:t> </a:t>
            </a:r>
            <a:r>
              <a:rPr lang="ru-RU" b="1" dirty="0" err="1" smtClean="0"/>
              <a:t>Ag</a:t>
            </a:r>
            <a:r>
              <a:rPr lang="ru-RU" b="1" dirty="0" smtClean="0"/>
              <a:t> </a:t>
            </a:r>
            <a:r>
              <a:rPr lang="ru-RU" b="1" baseline="30000" dirty="0" smtClean="0"/>
              <a:t>+</a:t>
            </a:r>
            <a:r>
              <a:rPr lang="ru-RU" b="1" dirty="0" smtClean="0"/>
              <a:t> + е</a:t>
            </a:r>
          </a:p>
          <a:p>
            <a:pPr>
              <a:buNone/>
            </a:pPr>
            <a:endParaRPr lang="ru-RU" dirty="0" smtClean="0"/>
          </a:p>
          <a:p>
            <a:endParaRPr lang="ru-RU" dirty="0"/>
          </a:p>
        </p:txBody>
      </p:sp>
      <p:graphicFrame>
        <p:nvGraphicFramePr>
          <p:cNvPr id="6" name="Объект 5"/>
          <p:cNvGraphicFramePr>
            <a:graphicFrameLocks noChangeAspect="1"/>
          </p:cNvGraphicFramePr>
          <p:nvPr/>
        </p:nvGraphicFramePr>
        <p:xfrm>
          <a:off x="4514850" y="3321050"/>
          <a:ext cx="114300" cy="215900"/>
        </p:xfrm>
        <a:graphic>
          <a:graphicData uri="http://schemas.openxmlformats.org/presentationml/2006/ole">
            <p:oleObj spid="_x0000_s1026" name="Формула" r:id="rId3" imgW="114120" imgH="215640" progId="Equation.3">
              <p:embed/>
            </p:oleObj>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642910" y="714356"/>
            <a:ext cx="7858180" cy="5411807"/>
          </a:xfrm>
        </p:spPr>
        <p:txBody>
          <a:bodyPr>
            <a:noAutofit/>
          </a:bodyPr>
          <a:lstStyle/>
          <a:p>
            <a:r>
              <a:rPr lang="ru-RU" sz="1800" dirty="0" err="1" smtClean="0"/>
              <a:t>Неғұрлым</a:t>
            </a:r>
            <a:r>
              <a:rPr lang="ru-RU" sz="1800" dirty="0" smtClean="0"/>
              <a:t> </a:t>
            </a:r>
            <a:r>
              <a:rPr lang="kk-KZ" sz="1800" dirty="0" smtClean="0"/>
              <a:t>оң </a:t>
            </a:r>
            <a:r>
              <a:rPr lang="ru-RU" sz="1800" dirty="0" err="1" smtClean="0"/>
              <a:t>электр</a:t>
            </a:r>
            <a:r>
              <a:rPr lang="kk-KZ" sz="1800" dirty="0" smtClean="0"/>
              <a:t>лі</a:t>
            </a:r>
            <a:r>
              <a:rPr lang="ru-RU" sz="1800" dirty="0" smtClean="0"/>
              <a:t> потенциалы бар </a:t>
            </a:r>
            <a:r>
              <a:rPr lang="ru-RU" sz="1800" dirty="0" err="1" smtClean="0"/>
              <a:t>қоспалар </a:t>
            </a:r>
            <a:r>
              <a:rPr lang="ru-RU" sz="1800" dirty="0" smtClean="0"/>
              <a:t>(алтын, платина, палладий) </a:t>
            </a:r>
            <a:r>
              <a:rPr lang="ru-RU" sz="1800" dirty="0" err="1" smtClean="0"/>
              <a:t>шламға түседі</a:t>
            </a:r>
            <a:r>
              <a:rPr lang="ru-RU" sz="1800" dirty="0" smtClean="0"/>
              <a:t>. </a:t>
            </a:r>
            <a:r>
              <a:rPr lang="ru-RU" sz="1800" dirty="0" err="1" smtClean="0"/>
              <a:t>Анодта</a:t>
            </a:r>
            <a:r>
              <a:rPr lang="ru-RU" sz="1800" dirty="0" smtClean="0"/>
              <a:t> </a:t>
            </a:r>
            <a:r>
              <a:rPr lang="ru-RU" sz="1800" dirty="0" err="1" smtClean="0"/>
              <a:t>оттегінің шығуы іс</a:t>
            </a:r>
            <a:r>
              <a:rPr lang="ru-RU" sz="1800" dirty="0" smtClean="0"/>
              <a:t> </a:t>
            </a:r>
            <a:r>
              <a:rPr lang="ru-RU" sz="1800" dirty="0" err="1" smtClean="0"/>
              <a:t>жүзінде мүмкін емес</a:t>
            </a:r>
            <a:r>
              <a:rPr lang="ru-RU" sz="1800" dirty="0" smtClean="0"/>
              <a:t>, </a:t>
            </a:r>
            <a:r>
              <a:rPr lang="ru-RU" sz="1800" dirty="0" err="1" smtClean="0"/>
              <a:t>өйткені қышқыл ерітіндідегі</a:t>
            </a:r>
            <a:r>
              <a:rPr lang="ru-RU" sz="1800" dirty="0" smtClean="0"/>
              <a:t> </a:t>
            </a:r>
            <a:r>
              <a:rPr lang="ru-RU" sz="1800" dirty="0" err="1" smtClean="0"/>
              <a:t>оттегінің қалыпты </a:t>
            </a:r>
            <a:r>
              <a:rPr lang="ru-RU" sz="1800" dirty="0" smtClean="0"/>
              <a:t>потенциалы</a:t>
            </a:r>
            <a:r>
              <a:rPr lang="ru-RU" sz="1800" dirty="0" smtClean="0"/>
              <a:t>:</a:t>
            </a:r>
            <a:endParaRPr lang="ru-RU" sz="1800" dirty="0" smtClean="0"/>
          </a:p>
          <a:p>
            <a:endParaRPr lang="ru-RU" sz="1800" dirty="0" smtClean="0"/>
          </a:p>
          <a:p>
            <a:endParaRPr lang="ru-RU" sz="1800" dirty="0" smtClean="0"/>
          </a:p>
          <a:p>
            <a:r>
              <a:rPr lang="ru-RU" sz="1800" dirty="0" err="1" smtClean="0"/>
              <a:t>күмістің потенциалынан</a:t>
            </a:r>
            <a:r>
              <a:rPr lang="ru-RU" sz="1800" dirty="0" smtClean="0"/>
              <a:t> </a:t>
            </a:r>
            <a:r>
              <a:rPr lang="ru-RU" sz="1800" dirty="0" err="1" smtClean="0"/>
              <a:t>оң болып</a:t>
            </a:r>
            <a:r>
              <a:rPr lang="ru-RU" sz="1800" dirty="0" smtClean="0"/>
              <a:t> </a:t>
            </a:r>
            <a:r>
              <a:rPr lang="ru-RU" sz="1800" dirty="0" err="1" smtClean="0"/>
              <a:t>келеді</a:t>
            </a:r>
            <a:r>
              <a:rPr lang="ru-RU" sz="1800" dirty="0" smtClean="0"/>
              <a:t>. </a:t>
            </a:r>
            <a:r>
              <a:rPr lang="ru-RU" sz="1800" dirty="0" err="1" smtClean="0"/>
              <a:t>Күмістің потенциалына</a:t>
            </a:r>
            <a:r>
              <a:rPr lang="ru-RU" sz="1800" dirty="0" smtClean="0"/>
              <a:t> </a:t>
            </a:r>
            <a:r>
              <a:rPr lang="ru-RU" sz="1800" dirty="0" err="1" smtClean="0"/>
              <a:t>қарағанда электртеріс</a:t>
            </a:r>
            <a:r>
              <a:rPr lang="ru-RU" sz="1800" dirty="0" smtClean="0"/>
              <a:t> </a:t>
            </a:r>
            <a:r>
              <a:rPr lang="ru-RU" sz="1800" dirty="0" err="1" smtClean="0"/>
              <a:t>болып</a:t>
            </a:r>
            <a:r>
              <a:rPr lang="ru-RU" sz="1800" dirty="0" smtClean="0"/>
              <a:t> </a:t>
            </a:r>
            <a:r>
              <a:rPr lang="ru-RU" sz="1800" dirty="0" err="1" smtClean="0"/>
              <a:t>келетін</a:t>
            </a:r>
            <a:r>
              <a:rPr lang="ru-RU" sz="1800" dirty="0" smtClean="0"/>
              <a:t> </a:t>
            </a:r>
            <a:r>
              <a:rPr lang="ru-RU" sz="1800" dirty="0" err="1" smtClean="0"/>
              <a:t>қоспалар </a:t>
            </a:r>
            <a:r>
              <a:rPr lang="ru-RU" sz="1800" dirty="0" smtClean="0"/>
              <a:t>(</a:t>
            </a:r>
            <a:r>
              <a:rPr lang="ru-RU" sz="1800" dirty="0" smtClean="0"/>
              <a:t>мыс, </a:t>
            </a:r>
            <a:r>
              <a:rPr lang="ru-RU" sz="1800" dirty="0" err="1" smtClean="0"/>
              <a:t>қорғасын, </a:t>
            </a:r>
            <a:r>
              <a:rPr lang="ru-RU" sz="1800" dirty="0" smtClean="0"/>
              <a:t>висмут, </a:t>
            </a:r>
            <a:r>
              <a:rPr lang="ru-RU" sz="1800" dirty="0" err="1" smtClean="0"/>
              <a:t>мырыш</a:t>
            </a:r>
            <a:r>
              <a:rPr lang="ru-RU" sz="1800" dirty="0" smtClean="0"/>
              <a:t>, </a:t>
            </a:r>
            <a:r>
              <a:rPr lang="ru-RU" sz="1800" dirty="0" err="1" smtClean="0"/>
              <a:t>темір</a:t>
            </a:r>
            <a:r>
              <a:rPr lang="ru-RU" sz="1800" dirty="0" smtClean="0"/>
              <a:t> </a:t>
            </a:r>
            <a:r>
              <a:rPr lang="ru-RU" sz="1800" dirty="0" err="1" smtClean="0"/>
              <a:t>және </a:t>
            </a:r>
            <a:r>
              <a:rPr lang="ru-RU" sz="1800" dirty="0" smtClean="0"/>
              <a:t>т.б.) </a:t>
            </a:r>
            <a:r>
              <a:rPr lang="ru-RU" sz="1800" dirty="0" err="1" smtClean="0"/>
              <a:t>ерітіндіге</a:t>
            </a:r>
            <a:r>
              <a:rPr lang="ru-RU" sz="1800" dirty="0" smtClean="0"/>
              <a:t> </a:t>
            </a:r>
            <a:r>
              <a:rPr lang="ru-RU" sz="1800" dirty="0" err="1" smtClean="0"/>
              <a:t>өтеді.</a:t>
            </a:r>
            <a:r>
              <a:rPr lang="ru-RU" sz="1800" dirty="0" smtClean="0"/>
              <a:t> </a:t>
            </a:r>
            <a:r>
              <a:rPr lang="ru-RU" sz="1800" dirty="0" err="1" smtClean="0"/>
              <a:t>Катодтағы негізгі</a:t>
            </a:r>
            <a:r>
              <a:rPr lang="ru-RU" sz="1800" dirty="0" smtClean="0"/>
              <a:t> процесс – </a:t>
            </a:r>
            <a:r>
              <a:rPr lang="ru-RU" sz="1800" dirty="0" err="1" smtClean="0"/>
              <a:t>күміс иондарының тотықсыздануы</a:t>
            </a:r>
            <a:r>
              <a:rPr lang="ru-RU" sz="1800" dirty="0" smtClean="0"/>
              <a:t>:</a:t>
            </a:r>
            <a:endParaRPr lang="ru-RU" sz="1800" dirty="0" smtClean="0"/>
          </a:p>
          <a:p>
            <a:endParaRPr lang="ru-RU" sz="1800" dirty="0" smtClean="0"/>
          </a:p>
          <a:p>
            <a:endParaRPr lang="ru-RU" sz="1800" dirty="0" smtClean="0"/>
          </a:p>
          <a:p>
            <a:r>
              <a:rPr lang="ru-RU" sz="1800" dirty="0" err="1" smtClean="0"/>
              <a:t>Күміс оң электрлі</a:t>
            </a:r>
            <a:r>
              <a:rPr lang="ru-RU" sz="1800" dirty="0" smtClean="0"/>
              <a:t> </a:t>
            </a:r>
            <a:r>
              <a:rPr lang="ru-RU" sz="1800" dirty="0" err="1" smtClean="0"/>
              <a:t>металдар</a:t>
            </a:r>
            <a:r>
              <a:rPr lang="ru-RU" sz="1800" dirty="0" smtClean="0"/>
              <a:t> </a:t>
            </a:r>
            <a:r>
              <a:rPr lang="ru-RU" sz="1800" dirty="0" err="1" smtClean="0"/>
              <a:t>қатарына жатады</a:t>
            </a:r>
            <a:r>
              <a:rPr lang="ru-RU" sz="1800" dirty="0" smtClean="0"/>
              <a:t>. </a:t>
            </a:r>
            <a:r>
              <a:rPr lang="ru-RU" sz="1800" dirty="0" err="1" smtClean="0"/>
              <a:t>Күміс иондарының разрядталу</a:t>
            </a:r>
            <a:r>
              <a:rPr lang="ru-RU" sz="1800" dirty="0" smtClean="0"/>
              <a:t> </a:t>
            </a:r>
            <a:r>
              <a:rPr lang="ru-RU" sz="1800" dirty="0" err="1" smtClean="0"/>
              <a:t>жылдамдығы </a:t>
            </a:r>
            <a:r>
              <a:rPr lang="ru-RU" sz="1800" dirty="0" smtClean="0"/>
              <a:t>аса </a:t>
            </a:r>
            <a:r>
              <a:rPr lang="ru-RU" sz="1800" dirty="0" err="1" smtClean="0"/>
              <a:t>үлкен болып</a:t>
            </a:r>
            <a:r>
              <a:rPr lang="ru-RU" sz="1800" dirty="0" smtClean="0"/>
              <a:t> </a:t>
            </a:r>
            <a:r>
              <a:rPr lang="ru-RU" sz="1800" dirty="0" err="1" smtClean="0"/>
              <a:t>келеді</a:t>
            </a:r>
            <a:r>
              <a:rPr lang="ru-RU" sz="1800" dirty="0" smtClean="0"/>
              <a:t>. </a:t>
            </a:r>
            <a:r>
              <a:rPr lang="ru-RU" sz="1800" dirty="0" err="1" smtClean="0"/>
              <a:t>Сондықтан </a:t>
            </a:r>
            <a:r>
              <a:rPr lang="ru-RU" sz="1800" dirty="0" smtClean="0"/>
              <a:t>ток </a:t>
            </a:r>
            <a:r>
              <a:rPr lang="ru-RU" sz="1800" dirty="0" err="1" smtClean="0"/>
              <a:t>тығыздығы жоғары болғанда </a:t>
            </a:r>
            <a:r>
              <a:rPr lang="ru-RU" sz="1800" dirty="0" smtClean="0"/>
              <a:t>да, </a:t>
            </a:r>
            <a:r>
              <a:rPr lang="ru-RU" sz="1800" dirty="0" err="1" smtClean="0"/>
              <a:t>катодтағы қоспалардың басым</a:t>
            </a:r>
            <a:r>
              <a:rPr lang="ru-RU" sz="1800" dirty="0" smtClean="0"/>
              <a:t> </a:t>
            </a:r>
            <a:r>
              <a:rPr lang="ru-RU" sz="1800" dirty="0" err="1" smtClean="0"/>
              <a:t>көпшілігінің разрядтары</a:t>
            </a:r>
            <a:r>
              <a:rPr lang="ru-RU" sz="1800" dirty="0" smtClean="0"/>
              <a:t> </a:t>
            </a:r>
            <a:r>
              <a:rPr lang="ru-RU" sz="1800" dirty="0" err="1" smtClean="0"/>
              <a:t>іс</a:t>
            </a:r>
            <a:r>
              <a:rPr lang="ru-RU" sz="1800" dirty="0" smtClean="0"/>
              <a:t> </a:t>
            </a:r>
            <a:r>
              <a:rPr lang="ru-RU" sz="1800" dirty="0" err="1" smtClean="0"/>
              <a:t>жүзінде</a:t>
            </a:r>
            <a:r>
              <a:rPr lang="ru-RU" sz="1800" dirty="0" err="1" smtClean="0"/>
              <a:t> болмайды</a:t>
            </a:r>
            <a:r>
              <a:rPr lang="ru-RU" sz="1800" dirty="0" smtClean="0"/>
              <a:t>:</a:t>
            </a:r>
            <a:endParaRPr lang="ru-RU" sz="1800" dirty="0" smtClean="0"/>
          </a:p>
          <a:p>
            <a:endParaRPr lang="ru-RU" sz="1800" dirty="0" smtClean="0"/>
          </a:p>
          <a:p>
            <a:endParaRPr lang="ru-RU" sz="1800" dirty="0" smtClean="0"/>
          </a:p>
          <a:p>
            <a:r>
              <a:rPr lang="ru-RU" sz="1800" dirty="0" err="1" smtClean="0"/>
              <a:t>теориялық тұрғыдан, бұл электролиттегі</a:t>
            </a:r>
            <a:r>
              <a:rPr lang="ru-RU" sz="1800" dirty="0" smtClean="0"/>
              <a:t> </a:t>
            </a:r>
            <a:r>
              <a:rPr lang="ru-RU" sz="1800" dirty="0" err="1" smtClean="0"/>
              <a:t>күмістің өте төмен </a:t>
            </a:r>
            <a:r>
              <a:rPr lang="ru-RU" sz="1800" dirty="0" err="1" smtClean="0"/>
              <a:t>концентра-циясында</a:t>
            </a:r>
            <a:r>
              <a:rPr lang="ru-RU" sz="1800" dirty="0" smtClean="0"/>
              <a:t> </a:t>
            </a:r>
            <a:r>
              <a:rPr lang="ru-RU" sz="1800" dirty="0" err="1" smtClean="0"/>
              <a:t>ғана мүмкін, </a:t>
            </a:r>
            <a:r>
              <a:rPr lang="ru-RU" sz="1800" dirty="0" err="1" smtClean="0"/>
              <a:t>бірақол </a:t>
            </a:r>
            <a:r>
              <a:rPr lang="ru-RU" sz="1800" dirty="0" err="1" smtClean="0"/>
              <a:t>ешқашан іске</a:t>
            </a:r>
            <a:r>
              <a:rPr lang="ru-RU" sz="1800" dirty="0" smtClean="0"/>
              <a:t> </a:t>
            </a:r>
            <a:r>
              <a:rPr lang="ru-RU" sz="1800" dirty="0" err="1" smtClean="0"/>
              <a:t>асырылмайды</a:t>
            </a:r>
            <a:r>
              <a:rPr lang="ru-RU" sz="1800" dirty="0" smtClean="0"/>
              <a:t>.</a:t>
            </a:r>
            <a:endParaRPr lang="ru-RU" sz="1800" dirty="0"/>
          </a:p>
        </p:txBody>
      </p:sp>
      <p:pic>
        <p:nvPicPr>
          <p:cNvPr id="4" name="Рисунок 3"/>
          <p:cNvPicPr/>
          <p:nvPr/>
        </p:nvPicPr>
        <p:blipFill>
          <a:blip r:embed="rId2"/>
          <a:srcRect l="43625" t="56475" r="37109" b="37322"/>
          <a:stretch>
            <a:fillRect/>
          </a:stretch>
        </p:blipFill>
        <p:spPr bwMode="auto">
          <a:xfrm>
            <a:off x="3286116" y="5214950"/>
            <a:ext cx="2643206" cy="571504"/>
          </a:xfrm>
          <a:prstGeom prst="rect">
            <a:avLst/>
          </a:prstGeom>
          <a:noFill/>
          <a:ln w="9525">
            <a:noFill/>
            <a:miter lim="800000"/>
            <a:headEnd/>
            <a:tailEnd/>
          </a:ln>
        </p:spPr>
      </p:pic>
      <p:pic>
        <p:nvPicPr>
          <p:cNvPr id="5" name="Рисунок 4"/>
          <p:cNvPicPr/>
          <p:nvPr/>
        </p:nvPicPr>
        <p:blipFill>
          <a:blip r:embed="rId3"/>
          <a:srcRect l="42010" t="36182" r="33939" b="56980"/>
          <a:stretch>
            <a:fillRect/>
          </a:stretch>
        </p:blipFill>
        <p:spPr bwMode="auto">
          <a:xfrm>
            <a:off x="3143240" y="1643050"/>
            <a:ext cx="2928958" cy="581025"/>
          </a:xfrm>
          <a:prstGeom prst="rect">
            <a:avLst/>
          </a:prstGeom>
          <a:noFill/>
          <a:ln w="9525">
            <a:noFill/>
            <a:miter lim="800000"/>
            <a:headEnd/>
            <a:tailEnd/>
          </a:ln>
        </p:spPr>
      </p:pic>
      <p:pic>
        <p:nvPicPr>
          <p:cNvPr id="6" name="Рисунок 5"/>
          <p:cNvPicPr/>
          <p:nvPr/>
        </p:nvPicPr>
        <p:blipFill>
          <a:blip r:embed="rId4"/>
          <a:srcRect l="48263" t="62573" r="40792" b="31339"/>
          <a:stretch>
            <a:fillRect/>
          </a:stretch>
        </p:blipFill>
        <p:spPr bwMode="auto">
          <a:xfrm>
            <a:off x="3500430" y="3429000"/>
            <a:ext cx="1785950" cy="571504"/>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idx="4294967295"/>
          </p:nvPr>
        </p:nvSpPr>
        <p:spPr>
          <a:xfrm>
            <a:off x="0" y="274638"/>
            <a:ext cx="8229600" cy="725487"/>
          </a:xfrm>
        </p:spPr>
        <p:txBody>
          <a:bodyPr>
            <a:normAutofit fontScale="90000"/>
          </a:bodyPr>
          <a:lstStyle/>
          <a:p>
            <a:r>
              <a:rPr lang="ru-RU" sz="3100" b="1" i="1" dirty="0" smtClean="0">
                <a:solidFill>
                  <a:schemeClr val="tx2">
                    <a:lumMod val="75000"/>
                  </a:schemeClr>
                </a:solidFill>
              </a:rPr>
              <a:t/>
            </a:r>
            <a:br>
              <a:rPr lang="ru-RU" sz="3100" b="1" i="1" dirty="0" smtClean="0">
                <a:solidFill>
                  <a:schemeClr val="tx2">
                    <a:lumMod val="75000"/>
                  </a:schemeClr>
                </a:solidFill>
              </a:rPr>
            </a:br>
            <a:r>
              <a:rPr lang="ru-RU" dirty="0" smtClean="0"/>
              <a:t/>
            </a:r>
            <a:br>
              <a:rPr lang="ru-RU" dirty="0" smtClean="0"/>
            </a:br>
            <a:endParaRPr lang="ru-RU" dirty="0"/>
          </a:p>
        </p:txBody>
      </p:sp>
      <p:sp>
        <p:nvSpPr>
          <p:cNvPr id="3" name="Содержимое 2"/>
          <p:cNvSpPr>
            <a:spLocks noGrp="1"/>
          </p:cNvSpPr>
          <p:nvPr>
            <p:ph idx="4294967295"/>
          </p:nvPr>
        </p:nvSpPr>
        <p:spPr>
          <a:xfrm>
            <a:off x="500034" y="357166"/>
            <a:ext cx="8143932" cy="6000772"/>
          </a:xfrm>
        </p:spPr>
        <p:txBody>
          <a:bodyPr>
            <a:normAutofit fontScale="62500" lnSpcReduction="20000"/>
          </a:bodyPr>
          <a:lstStyle/>
          <a:p>
            <a:endParaRPr lang="ru-RU" i="1" dirty="0" smtClean="0"/>
          </a:p>
          <a:p>
            <a:r>
              <a:rPr lang="ru-RU" dirty="0" err="1" smtClean="0">
                <a:solidFill>
                  <a:schemeClr val="tx2">
                    <a:lumMod val="75000"/>
                  </a:schemeClr>
                </a:solidFill>
              </a:rPr>
              <a:t>Негізгі</a:t>
            </a:r>
            <a:r>
              <a:rPr lang="ru-RU" dirty="0" smtClean="0">
                <a:solidFill>
                  <a:schemeClr val="tx2">
                    <a:lumMod val="75000"/>
                  </a:schemeClr>
                </a:solidFill>
              </a:rPr>
              <a:t> </a:t>
            </a:r>
            <a:r>
              <a:rPr lang="ru-RU" dirty="0" err="1" smtClean="0">
                <a:solidFill>
                  <a:schemeClr val="tx2">
                    <a:lumMod val="75000"/>
                  </a:schemeClr>
                </a:solidFill>
              </a:rPr>
              <a:t>катодты</a:t>
            </a:r>
            <a:r>
              <a:rPr lang="ru-RU" dirty="0" smtClean="0">
                <a:solidFill>
                  <a:schemeClr val="tx2">
                    <a:lumMod val="75000"/>
                  </a:schemeClr>
                </a:solidFill>
              </a:rPr>
              <a:t> процесс </a:t>
            </a:r>
            <a:r>
              <a:rPr lang="kk-KZ" dirty="0" smtClean="0">
                <a:solidFill>
                  <a:schemeClr val="tx2">
                    <a:lumMod val="75000"/>
                  </a:schemeClr>
                </a:solidFill>
              </a:rPr>
              <a:t>– </a:t>
            </a:r>
            <a:r>
              <a:rPr lang="ru-RU" dirty="0" err="1" smtClean="0">
                <a:solidFill>
                  <a:schemeClr val="tx2">
                    <a:lumMod val="75000"/>
                  </a:schemeClr>
                </a:solidFill>
              </a:rPr>
              <a:t>күміс катиондарын</a:t>
            </a:r>
            <a:r>
              <a:rPr lang="kk-KZ" dirty="0" smtClean="0">
                <a:solidFill>
                  <a:schemeClr val="tx2">
                    <a:lumMod val="75000"/>
                  </a:schemeClr>
                </a:solidFill>
              </a:rPr>
              <a:t>ың тотықсыздануы</a:t>
            </a:r>
            <a:r>
              <a:rPr lang="ru-RU" dirty="0" smtClean="0">
                <a:solidFill>
                  <a:schemeClr val="tx2">
                    <a:lumMod val="75000"/>
                  </a:schemeClr>
                </a:solidFill>
              </a:rPr>
              <a:t>. </a:t>
            </a:r>
            <a:r>
              <a:rPr lang="ru-RU" dirty="0" err="1" smtClean="0">
                <a:solidFill>
                  <a:schemeClr val="tx2">
                    <a:lumMod val="75000"/>
                  </a:schemeClr>
                </a:solidFill>
              </a:rPr>
              <a:t>Күмісті электролиттік</a:t>
            </a:r>
            <a:r>
              <a:rPr lang="ru-RU" dirty="0" smtClean="0">
                <a:solidFill>
                  <a:schemeClr val="tx2">
                    <a:lumMod val="75000"/>
                  </a:schemeClr>
                </a:solidFill>
              </a:rPr>
              <a:t> </a:t>
            </a:r>
            <a:r>
              <a:rPr lang="ru-RU" dirty="0" err="1" smtClean="0">
                <a:solidFill>
                  <a:schemeClr val="tx2">
                    <a:lumMod val="75000"/>
                  </a:schemeClr>
                </a:solidFill>
              </a:rPr>
              <a:t>тазарту</a:t>
            </a:r>
            <a:r>
              <a:rPr lang="ru-RU" dirty="0" smtClean="0">
                <a:solidFill>
                  <a:schemeClr val="tx2">
                    <a:lumMod val="75000"/>
                  </a:schemeClr>
                </a:solidFill>
              </a:rPr>
              <a:t> </a:t>
            </a:r>
            <a:r>
              <a:rPr lang="ru-RU" dirty="0" err="1" smtClean="0">
                <a:solidFill>
                  <a:schemeClr val="tx2">
                    <a:lumMod val="75000"/>
                  </a:schemeClr>
                </a:solidFill>
              </a:rPr>
              <a:t>үшін қолданылатын электролиттің құрамына әрқашан </a:t>
            </a:r>
            <a:r>
              <a:rPr lang="ru-RU" dirty="0" smtClean="0">
                <a:solidFill>
                  <a:schemeClr val="tx2">
                    <a:lumMod val="75000"/>
                  </a:schemeClr>
                </a:solidFill>
              </a:rPr>
              <a:t>бос азот </a:t>
            </a:r>
            <a:r>
              <a:rPr lang="ru-RU" dirty="0" err="1" smtClean="0">
                <a:solidFill>
                  <a:schemeClr val="tx2">
                    <a:lumMod val="75000"/>
                  </a:schemeClr>
                </a:solidFill>
              </a:rPr>
              <a:t>қышқылы кіреді</a:t>
            </a:r>
            <a:r>
              <a:rPr lang="ru-RU" dirty="0" smtClean="0">
                <a:solidFill>
                  <a:schemeClr val="tx2">
                    <a:lumMod val="75000"/>
                  </a:schemeClr>
                </a:solidFill>
              </a:rPr>
              <a:t>. </a:t>
            </a:r>
            <a:r>
              <a:rPr lang="ru-RU" dirty="0" err="1" smtClean="0">
                <a:solidFill>
                  <a:schemeClr val="tx2">
                    <a:lumMod val="75000"/>
                  </a:schemeClr>
                </a:solidFill>
              </a:rPr>
              <a:t>Оның болуы</a:t>
            </a:r>
            <a:r>
              <a:rPr lang="ru-RU" dirty="0" smtClean="0">
                <a:solidFill>
                  <a:schemeClr val="tx2">
                    <a:lumMod val="75000"/>
                  </a:schemeClr>
                </a:solidFill>
              </a:rPr>
              <a:t> </a:t>
            </a:r>
            <a:r>
              <a:rPr lang="ru-RU" dirty="0" err="1" smtClean="0">
                <a:solidFill>
                  <a:schemeClr val="tx2">
                    <a:lumMod val="75000"/>
                  </a:schemeClr>
                </a:solidFill>
              </a:rPr>
              <a:t>электролиттің өткізгіштігін арттырады</a:t>
            </a:r>
            <a:r>
              <a:rPr lang="ru-RU" dirty="0" smtClean="0">
                <a:solidFill>
                  <a:schemeClr val="tx2">
                    <a:lumMod val="75000"/>
                  </a:schemeClr>
                </a:solidFill>
              </a:rPr>
              <a:t> </a:t>
            </a:r>
            <a:r>
              <a:rPr lang="ru-RU" dirty="0" err="1" smtClean="0">
                <a:solidFill>
                  <a:schemeClr val="tx2">
                    <a:lumMod val="75000"/>
                  </a:schemeClr>
                </a:solidFill>
              </a:rPr>
              <a:t>және сәйкесінше электр</a:t>
            </a:r>
            <a:r>
              <a:rPr lang="ru-RU" dirty="0" smtClean="0">
                <a:solidFill>
                  <a:schemeClr val="tx2">
                    <a:lumMod val="75000"/>
                  </a:schemeClr>
                </a:solidFill>
              </a:rPr>
              <a:t> </a:t>
            </a:r>
            <a:r>
              <a:rPr lang="ru-RU" dirty="0" err="1" smtClean="0">
                <a:solidFill>
                  <a:schemeClr val="tx2">
                    <a:lumMod val="75000"/>
                  </a:schemeClr>
                </a:solidFill>
              </a:rPr>
              <a:t>энергиясын</a:t>
            </a:r>
            <a:r>
              <a:rPr lang="ru-RU" dirty="0" smtClean="0">
                <a:solidFill>
                  <a:schemeClr val="tx2">
                    <a:lumMod val="75000"/>
                  </a:schemeClr>
                </a:solidFill>
              </a:rPr>
              <a:t> </a:t>
            </a:r>
            <a:r>
              <a:rPr lang="ru-RU" dirty="0" err="1" smtClean="0">
                <a:solidFill>
                  <a:schemeClr val="tx2">
                    <a:lumMod val="75000"/>
                  </a:schemeClr>
                </a:solidFill>
              </a:rPr>
              <a:t>тұтынуды азайтады</a:t>
            </a:r>
            <a:r>
              <a:rPr lang="ru-RU" dirty="0" smtClean="0">
                <a:solidFill>
                  <a:schemeClr val="tx2">
                    <a:lumMod val="75000"/>
                  </a:schemeClr>
                </a:solidFill>
              </a:rPr>
              <a:t>. </a:t>
            </a:r>
            <a:r>
              <a:rPr lang="ru-RU" dirty="0" err="1" smtClean="0">
                <a:solidFill>
                  <a:schemeClr val="tx2">
                    <a:lumMod val="75000"/>
                  </a:schemeClr>
                </a:solidFill>
              </a:rPr>
              <a:t>Сонымен</a:t>
            </a:r>
            <a:r>
              <a:rPr lang="ru-RU" dirty="0" smtClean="0">
                <a:solidFill>
                  <a:schemeClr val="tx2">
                    <a:lumMod val="75000"/>
                  </a:schemeClr>
                </a:solidFill>
              </a:rPr>
              <a:t> </a:t>
            </a:r>
            <a:r>
              <a:rPr lang="ru-RU" dirty="0" err="1" smtClean="0">
                <a:solidFill>
                  <a:schemeClr val="tx2">
                    <a:lumMod val="75000"/>
                  </a:schemeClr>
                </a:solidFill>
              </a:rPr>
              <a:t>қатар, </a:t>
            </a:r>
            <a:r>
              <a:rPr lang="ru-RU" dirty="0" smtClean="0">
                <a:solidFill>
                  <a:schemeClr val="tx2">
                    <a:lumMod val="75000"/>
                  </a:schemeClr>
                </a:solidFill>
              </a:rPr>
              <a:t>азот </a:t>
            </a:r>
            <a:r>
              <a:rPr lang="ru-RU" dirty="0" err="1" smtClean="0">
                <a:solidFill>
                  <a:schemeClr val="tx2">
                    <a:lumMod val="75000"/>
                  </a:schemeClr>
                </a:solidFill>
              </a:rPr>
              <a:t>қышқылының тым</a:t>
            </a:r>
            <a:r>
              <a:rPr lang="ru-RU" dirty="0" smtClean="0">
                <a:solidFill>
                  <a:schemeClr val="tx2">
                    <a:lumMod val="75000"/>
                  </a:schemeClr>
                </a:solidFill>
              </a:rPr>
              <a:t> </a:t>
            </a:r>
            <a:r>
              <a:rPr lang="ru-RU" dirty="0" err="1" smtClean="0">
                <a:solidFill>
                  <a:schemeClr val="tx2">
                    <a:lumMod val="75000"/>
                  </a:schemeClr>
                </a:solidFill>
              </a:rPr>
              <a:t>жоғары концентрациясы</a:t>
            </a:r>
            <a:r>
              <a:rPr lang="ru-RU" dirty="0" smtClean="0">
                <a:solidFill>
                  <a:schemeClr val="tx2">
                    <a:lumMod val="75000"/>
                  </a:schemeClr>
                </a:solidFill>
              </a:rPr>
              <a:t> </a:t>
            </a:r>
            <a:r>
              <a:rPr lang="ru-RU" dirty="0" err="1" smtClean="0">
                <a:solidFill>
                  <a:schemeClr val="tx2">
                    <a:lumMod val="75000"/>
                  </a:schemeClr>
                </a:solidFill>
              </a:rPr>
              <a:t>қажет емес</a:t>
            </a:r>
            <a:r>
              <a:rPr lang="ru-RU" dirty="0" smtClean="0">
                <a:solidFill>
                  <a:schemeClr val="tx2">
                    <a:lumMod val="75000"/>
                  </a:schemeClr>
                </a:solidFill>
              </a:rPr>
              <a:t>, </a:t>
            </a:r>
            <a:r>
              <a:rPr lang="ru-RU" dirty="0" err="1" smtClean="0">
                <a:solidFill>
                  <a:schemeClr val="tx2">
                    <a:lumMod val="75000"/>
                  </a:schemeClr>
                </a:solidFill>
              </a:rPr>
              <a:t>өйткені катодты</a:t>
            </a:r>
            <a:r>
              <a:rPr lang="ru-RU" dirty="0" smtClean="0">
                <a:solidFill>
                  <a:schemeClr val="tx2">
                    <a:lumMod val="75000"/>
                  </a:schemeClr>
                </a:solidFill>
              </a:rPr>
              <a:t> </a:t>
            </a:r>
            <a:r>
              <a:rPr lang="ru-RU" dirty="0" err="1" smtClean="0">
                <a:solidFill>
                  <a:schemeClr val="tx2">
                    <a:lumMod val="75000"/>
                  </a:schemeClr>
                </a:solidFill>
              </a:rPr>
              <a:t>күмісті химиялық еріту</a:t>
            </a:r>
            <a:r>
              <a:rPr lang="ru-RU" dirty="0" smtClean="0">
                <a:solidFill>
                  <a:schemeClr val="tx2">
                    <a:lumMod val="75000"/>
                  </a:schemeClr>
                </a:solidFill>
              </a:rPr>
              <a:t> </a:t>
            </a:r>
            <a:r>
              <a:rPr lang="ru-RU" dirty="0" err="1" smtClean="0">
                <a:solidFill>
                  <a:schemeClr val="tx2">
                    <a:lumMod val="75000"/>
                  </a:schemeClr>
                </a:solidFill>
              </a:rPr>
              <a:t>процесі</a:t>
            </a:r>
            <a:r>
              <a:rPr lang="ru-RU" dirty="0" smtClean="0">
                <a:solidFill>
                  <a:schemeClr val="tx2">
                    <a:lumMod val="75000"/>
                  </a:schemeClr>
                </a:solidFill>
              </a:rPr>
              <a:t> </a:t>
            </a:r>
            <a:r>
              <a:rPr lang="ru-RU" dirty="0" err="1" smtClean="0">
                <a:solidFill>
                  <a:schemeClr val="tx2">
                    <a:lumMod val="75000"/>
                  </a:schemeClr>
                </a:solidFill>
              </a:rPr>
              <a:t>жеделдетіліп</a:t>
            </a:r>
            <a:r>
              <a:rPr lang="ru-RU" dirty="0" smtClean="0">
                <a:solidFill>
                  <a:schemeClr val="tx2">
                    <a:lumMod val="75000"/>
                  </a:schemeClr>
                </a:solidFill>
              </a:rPr>
              <a:t>, NО</a:t>
            </a:r>
            <a:r>
              <a:rPr lang="ru-RU" baseline="-25000" dirty="0" smtClean="0">
                <a:solidFill>
                  <a:schemeClr val="tx2">
                    <a:lumMod val="75000"/>
                  </a:schemeClr>
                </a:solidFill>
              </a:rPr>
              <a:t>3</a:t>
            </a:r>
            <a:r>
              <a:rPr lang="ru-RU" baseline="30000" dirty="0" smtClean="0">
                <a:solidFill>
                  <a:schemeClr val="tx2">
                    <a:lumMod val="75000"/>
                  </a:schemeClr>
                </a:solidFill>
              </a:rPr>
              <a:t>- </a:t>
            </a:r>
            <a:r>
              <a:rPr lang="ru-RU" dirty="0" err="1" smtClean="0">
                <a:solidFill>
                  <a:schemeClr val="tx2">
                    <a:lumMod val="75000"/>
                  </a:schemeClr>
                </a:solidFill>
              </a:rPr>
              <a:t>аниондарының катодт</a:t>
            </a:r>
            <a:r>
              <a:rPr lang="kk-KZ" dirty="0" smtClean="0">
                <a:solidFill>
                  <a:schemeClr val="tx2">
                    <a:lumMod val="75000"/>
                  </a:schemeClr>
                </a:solidFill>
              </a:rPr>
              <a:t>а тотықсыздану</a:t>
            </a:r>
            <a:r>
              <a:rPr lang="ru-RU" dirty="0" smtClean="0">
                <a:solidFill>
                  <a:schemeClr val="tx2">
                    <a:lumMod val="75000"/>
                  </a:schemeClr>
                </a:solidFill>
              </a:rPr>
              <a:t> </a:t>
            </a:r>
            <a:r>
              <a:rPr lang="ru-RU" dirty="0" err="1" smtClean="0">
                <a:solidFill>
                  <a:schemeClr val="tx2">
                    <a:lumMod val="75000"/>
                  </a:schemeClr>
                </a:solidFill>
              </a:rPr>
              <a:t>процестері</a:t>
            </a:r>
            <a:r>
              <a:rPr lang="ru-RU" dirty="0" smtClean="0">
                <a:solidFill>
                  <a:schemeClr val="tx2">
                    <a:lumMod val="75000"/>
                  </a:schemeClr>
                </a:solidFill>
              </a:rPr>
              <a:t> </a:t>
            </a:r>
            <a:r>
              <a:rPr lang="ru-RU" dirty="0" err="1" smtClean="0">
                <a:solidFill>
                  <a:schemeClr val="tx2">
                    <a:lumMod val="75000"/>
                  </a:schemeClr>
                </a:solidFill>
              </a:rPr>
              <a:t>айтарлықтай дамиды</a:t>
            </a:r>
            <a:r>
              <a:rPr lang="ru-RU" dirty="0" smtClean="0">
                <a:solidFill>
                  <a:schemeClr val="tx2">
                    <a:lumMod val="75000"/>
                  </a:schemeClr>
                </a:solidFill>
              </a:rPr>
              <a:t>. </a:t>
            </a:r>
            <a:r>
              <a:rPr lang="ru-RU" dirty="0" err="1" smtClean="0">
                <a:solidFill>
                  <a:schemeClr val="tx2">
                    <a:lumMod val="75000"/>
                  </a:schemeClr>
                </a:solidFill>
              </a:rPr>
              <a:t>Бұл </a:t>
            </a:r>
            <a:r>
              <a:rPr lang="ru-RU" dirty="0" smtClean="0">
                <a:solidFill>
                  <a:schemeClr val="tx2">
                    <a:lumMod val="75000"/>
                  </a:schemeClr>
                </a:solidFill>
              </a:rPr>
              <a:t>ток </a:t>
            </a:r>
            <a:r>
              <a:rPr lang="ru-RU" dirty="0" err="1" smtClean="0">
                <a:solidFill>
                  <a:schemeClr val="tx2">
                    <a:lumMod val="75000"/>
                  </a:schemeClr>
                </a:solidFill>
              </a:rPr>
              <a:t>бойынша</a:t>
            </a:r>
            <a:r>
              <a:rPr lang="ru-RU" dirty="0" smtClean="0">
                <a:solidFill>
                  <a:schemeClr val="tx2">
                    <a:lumMod val="75000"/>
                  </a:schemeClr>
                </a:solidFill>
              </a:rPr>
              <a:t> </a:t>
            </a:r>
            <a:r>
              <a:rPr lang="ru-RU" dirty="0" err="1" smtClean="0">
                <a:solidFill>
                  <a:schemeClr val="tx2">
                    <a:lumMod val="75000"/>
                  </a:schemeClr>
                </a:solidFill>
              </a:rPr>
              <a:t>катодтық шығынның азаюына</a:t>
            </a:r>
            <a:r>
              <a:rPr lang="ru-RU" dirty="0" smtClean="0">
                <a:solidFill>
                  <a:schemeClr val="tx2">
                    <a:lumMod val="75000"/>
                  </a:schemeClr>
                </a:solidFill>
              </a:rPr>
              <a:t>, азот </a:t>
            </a:r>
            <a:r>
              <a:rPr lang="ru-RU" dirty="0" err="1" smtClean="0">
                <a:solidFill>
                  <a:schemeClr val="tx2">
                    <a:lumMod val="75000"/>
                  </a:schemeClr>
                </a:solidFill>
              </a:rPr>
              <a:t>қышқылын тұтынудың артуына</a:t>
            </a:r>
            <a:r>
              <a:rPr lang="ru-RU" dirty="0" smtClean="0">
                <a:solidFill>
                  <a:schemeClr val="tx2">
                    <a:lumMod val="75000"/>
                  </a:schemeClr>
                </a:solidFill>
              </a:rPr>
              <a:t>, цех </a:t>
            </a:r>
            <a:r>
              <a:rPr lang="ru-RU" dirty="0" err="1" smtClean="0">
                <a:solidFill>
                  <a:schemeClr val="tx2">
                    <a:lumMod val="75000"/>
                  </a:schemeClr>
                </a:solidFill>
              </a:rPr>
              <a:t>атмосферасының бөлінетін </a:t>
            </a:r>
            <a:r>
              <a:rPr lang="ru-RU" dirty="0" smtClean="0">
                <a:solidFill>
                  <a:schemeClr val="tx2">
                    <a:lumMod val="75000"/>
                  </a:schemeClr>
                </a:solidFill>
              </a:rPr>
              <a:t>азот </a:t>
            </a:r>
            <a:r>
              <a:rPr lang="ru-RU" dirty="0" err="1" smtClean="0">
                <a:solidFill>
                  <a:schemeClr val="tx2">
                    <a:lumMod val="75000"/>
                  </a:schemeClr>
                </a:solidFill>
              </a:rPr>
              <a:t>оксидтерімен</a:t>
            </a:r>
            <a:r>
              <a:rPr lang="ru-RU" dirty="0" smtClean="0">
                <a:solidFill>
                  <a:schemeClr val="tx2">
                    <a:lumMod val="75000"/>
                  </a:schemeClr>
                </a:solidFill>
              </a:rPr>
              <a:t> </a:t>
            </a:r>
            <a:r>
              <a:rPr lang="ru-RU" dirty="0" err="1" smtClean="0">
                <a:solidFill>
                  <a:schemeClr val="tx2">
                    <a:lumMod val="75000"/>
                  </a:schemeClr>
                </a:solidFill>
              </a:rPr>
              <a:t>ластануы</a:t>
            </a:r>
            <a:r>
              <a:rPr lang="ru-RU" dirty="0" smtClean="0">
                <a:solidFill>
                  <a:schemeClr val="tx2">
                    <a:lumMod val="75000"/>
                  </a:schemeClr>
                </a:solidFill>
              </a:rPr>
              <a:t> </a:t>
            </a:r>
            <a:r>
              <a:rPr lang="ru-RU" dirty="0" err="1" smtClean="0">
                <a:solidFill>
                  <a:schemeClr val="tx2">
                    <a:lumMod val="75000"/>
                  </a:schemeClr>
                </a:solidFill>
              </a:rPr>
              <a:t>нәтижесінде еңбек жағдайларының нашарлауына</a:t>
            </a:r>
            <a:r>
              <a:rPr lang="ru-RU" dirty="0" smtClean="0">
                <a:solidFill>
                  <a:schemeClr val="tx2">
                    <a:lumMod val="75000"/>
                  </a:schemeClr>
                </a:solidFill>
              </a:rPr>
              <a:t> </a:t>
            </a:r>
            <a:r>
              <a:rPr lang="ru-RU" dirty="0" err="1" smtClean="0">
                <a:solidFill>
                  <a:schemeClr val="tx2">
                    <a:lumMod val="75000"/>
                  </a:schemeClr>
                </a:solidFill>
              </a:rPr>
              <a:t>әкеледі</a:t>
            </a:r>
            <a:r>
              <a:rPr lang="ru-RU" dirty="0" smtClean="0">
                <a:solidFill>
                  <a:schemeClr val="tx2">
                    <a:lumMod val="75000"/>
                  </a:schemeClr>
                </a:solidFill>
              </a:rPr>
              <a:t>. </a:t>
            </a:r>
            <a:endParaRPr lang="ru-RU" dirty="0" smtClean="0">
              <a:solidFill>
                <a:schemeClr val="tx2">
                  <a:lumMod val="75000"/>
                </a:schemeClr>
              </a:solidFill>
            </a:endParaRPr>
          </a:p>
          <a:p>
            <a:r>
              <a:rPr lang="ru-RU" dirty="0" smtClean="0">
                <a:solidFill>
                  <a:schemeClr val="tx2">
                    <a:lumMod val="75000"/>
                  </a:schemeClr>
                </a:solidFill>
              </a:rPr>
              <a:t>Азот </a:t>
            </a:r>
            <a:r>
              <a:rPr lang="ru-RU" dirty="0" err="1" smtClean="0">
                <a:solidFill>
                  <a:schemeClr val="tx2">
                    <a:lumMod val="75000"/>
                  </a:schemeClr>
                </a:solidFill>
              </a:rPr>
              <a:t>қышқылының концентрациясы</a:t>
            </a:r>
            <a:r>
              <a:rPr lang="ru-RU" dirty="0" smtClean="0">
                <a:solidFill>
                  <a:schemeClr val="tx2">
                    <a:lumMod val="75000"/>
                  </a:schemeClr>
                </a:solidFill>
              </a:rPr>
              <a:t> </a:t>
            </a:r>
            <a:r>
              <a:rPr lang="ru-RU" dirty="0" err="1" smtClean="0">
                <a:solidFill>
                  <a:schemeClr val="tx2">
                    <a:lumMod val="75000"/>
                  </a:schemeClr>
                </a:solidFill>
              </a:rPr>
              <a:t>жоғары</a:t>
            </a:r>
            <a:r>
              <a:rPr lang="kk-KZ" dirty="0" smtClean="0">
                <a:solidFill>
                  <a:schemeClr val="tx2">
                    <a:lumMod val="75000"/>
                  </a:schemeClr>
                </a:solidFill>
              </a:rPr>
              <a:t>лаған </a:t>
            </a:r>
            <a:r>
              <a:rPr lang="ru-RU" dirty="0" err="1" smtClean="0">
                <a:solidFill>
                  <a:schemeClr val="tx2">
                    <a:lumMod val="75000"/>
                  </a:schemeClr>
                </a:solidFill>
              </a:rPr>
              <a:t>кезде</a:t>
            </a:r>
            <a:r>
              <a:rPr lang="ru-RU" dirty="0" smtClean="0">
                <a:solidFill>
                  <a:schemeClr val="tx2">
                    <a:lumMod val="75000"/>
                  </a:schemeClr>
                </a:solidFill>
              </a:rPr>
              <a:t> </a:t>
            </a:r>
            <a:r>
              <a:rPr lang="kk-KZ" dirty="0" smtClean="0">
                <a:solidFill>
                  <a:schemeClr val="tx2">
                    <a:lumMod val="75000"/>
                  </a:schemeClr>
                </a:solidFill>
              </a:rPr>
              <a:t>п</a:t>
            </a:r>
            <a:r>
              <a:rPr lang="ru-RU" dirty="0" err="1" smtClean="0">
                <a:solidFill>
                  <a:schemeClr val="tx2">
                    <a:lumMod val="75000"/>
                  </a:schemeClr>
                </a:solidFill>
              </a:rPr>
              <a:t>алладий</a:t>
            </a:r>
            <a:r>
              <a:rPr lang="ru-RU" dirty="0" smtClean="0">
                <a:solidFill>
                  <a:schemeClr val="tx2">
                    <a:lumMod val="75000"/>
                  </a:schemeClr>
                </a:solidFill>
              </a:rPr>
              <a:t> мен платина </a:t>
            </a:r>
            <a:r>
              <a:rPr lang="ru-RU" dirty="0" err="1" smtClean="0">
                <a:solidFill>
                  <a:schemeClr val="tx2">
                    <a:lumMod val="75000"/>
                  </a:schemeClr>
                </a:solidFill>
              </a:rPr>
              <a:t>ерітінді</a:t>
            </a:r>
            <a:r>
              <a:rPr lang="kk-KZ" dirty="0" smtClean="0">
                <a:solidFill>
                  <a:schemeClr val="tx2">
                    <a:lumMod val="75000"/>
                  </a:schemeClr>
                </a:solidFill>
              </a:rPr>
              <a:t>ге өтуі</a:t>
            </a:r>
            <a:r>
              <a:rPr lang="ru-RU" dirty="0" smtClean="0">
                <a:solidFill>
                  <a:schemeClr val="tx2">
                    <a:lumMod val="75000"/>
                  </a:schemeClr>
                </a:solidFill>
              </a:rPr>
              <a:t>, </a:t>
            </a:r>
            <a:r>
              <a:rPr lang="ru-RU" dirty="0" err="1" smtClean="0">
                <a:solidFill>
                  <a:schemeClr val="tx2">
                    <a:lumMod val="75000"/>
                  </a:schemeClr>
                </a:solidFill>
              </a:rPr>
              <a:t>сондай-ақ олардың күміспен бірге</a:t>
            </a:r>
            <a:r>
              <a:rPr lang="ru-RU" dirty="0" smtClean="0">
                <a:solidFill>
                  <a:schemeClr val="tx2">
                    <a:lumMod val="75000"/>
                  </a:schemeClr>
                </a:solidFill>
              </a:rPr>
              <a:t> </a:t>
            </a:r>
            <a:r>
              <a:rPr lang="ru-RU" dirty="0" err="1" smtClean="0">
                <a:solidFill>
                  <a:schemeClr val="tx2">
                    <a:lumMod val="75000"/>
                  </a:schemeClr>
                </a:solidFill>
              </a:rPr>
              <a:t>катодта</a:t>
            </a:r>
            <a:r>
              <a:rPr lang="ru-RU" dirty="0" smtClean="0">
                <a:solidFill>
                  <a:schemeClr val="tx2">
                    <a:lumMod val="75000"/>
                  </a:schemeClr>
                </a:solidFill>
              </a:rPr>
              <a:t> </a:t>
            </a:r>
            <a:r>
              <a:rPr lang="kk-KZ" dirty="0" smtClean="0">
                <a:solidFill>
                  <a:schemeClr val="tx2">
                    <a:lumMod val="75000"/>
                  </a:schemeClr>
                </a:solidFill>
              </a:rPr>
              <a:t>шөгуі а</a:t>
            </a:r>
            <a:r>
              <a:rPr lang="ru-RU" dirty="0" err="1" smtClean="0">
                <a:solidFill>
                  <a:schemeClr val="tx2">
                    <a:lumMod val="75000"/>
                  </a:schemeClr>
                </a:solidFill>
              </a:rPr>
              <a:t>йтарлықтай артады</a:t>
            </a:r>
            <a:r>
              <a:rPr lang="ru-RU" dirty="0" smtClean="0">
                <a:solidFill>
                  <a:schemeClr val="tx2">
                    <a:lumMod val="75000"/>
                  </a:schemeClr>
                </a:solidFill>
              </a:rPr>
              <a:t>. </a:t>
            </a:r>
            <a:r>
              <a:rPr lang="ru-RU" dirty="0" err="1" smtClean="0">
                <a:solidFill>
                  <a:schemeClr val="tx2">
                    <a:lumMod val="75000"/>
                  </a:schemeClr>
                </a:solidFill>
              </a:rPr>
              <a:t>Осыны</a:t>
            </a:r>
            <a:r>
              <a:rPr lang="ru-RU" dirty="0" smtClean="0">
                <a:solidFill>
                  <a:schemeClr val="tx2">
                    <a:lumMod val="75000"/>
                  </a:schemeClr>
                </a:solidFill>
              </a:rPr>
              <a:t> </a:t>
            </a:r>
            <a:r>
              <a:rPr lang="ru-RU" dirty="0" err="1" smtClean="0">
                <a:solidFill>
                  <a:schemeClr val="tx2">
                    <a:lumMod val="75000"/>
                  </a:schemeClr>
                </a:solidFill>
              </a:rPr>
              <a:t>ескере</a:t>
            </a:r>
            <a:r>
              <a:rPr lang="ru-RU" dirty="0" smtClean="0">
                <a:solidFill>
                  <a:schemeClr val="tx2">
                    <a:lumMod val="75000"/>
                  </a:schemeClr>
                </a:solidFill>
              </a:rPr>
              <a:t> </a:t>
            </a:r>
            <a:r>
              <a:rPr lang="ru-RU" dirty="0" err="1" smtClean="0">
                <a:solidFill>
                  <a:schemeClr val="tx2">
                    <a:lumMod val="75000"/>
                  </a:schemeClr>
                </a:solidFill>
              </a:rPr>
              <a:t>отырып</a:t>
            </a:r>
            <a:r>
              <a:rPr lang="ru-RU" dirty="0" smtClean="0">
                <a:solidFill>
                  <a:schemeClr val="tx2">
                    <a:lumMod val="75000"/>
                  </a:schemeClr>
                </a:solidFill>
              </a:rPr>
              <a:t>, </a:t>
            </a:r>
            <a:r>
              <a:rPr lang="ru-RU" dirty="0" err="1" smtClean="0">
                <a:solidFill>
                  <a:schemeClr val="tx2">
                    <a:lumMod val="75000"/>
                  </a:schemeClr>
                </a:solidFill>
              </a:rPr>
              <a:t>электролиттегі</a:t>
            </a:r>
            <a:r>
              <a:rPr lang="ru-RU" dirty="0" smtClean="0">
                <a:solidFill>
                  <a:schemeClr val="tx2">
                    <a:lumMod val="75000"/>
                  </a:schemeClr>
                </a:solidFill>
              </a:rPr>
              <a:t> азот </a:t>
            </a:r>
            <a:r>
              <a:rPr lang="ru-RU" dirty="0" err="1" smtClean="0">
                <a:solidFill>
                  <a:schemeClr val="tx2">
                    <a:lumMod val="75000"/>
                  </a:schemeClr>
                </a:solidFill>
              </a:rPr>
              <a:t>қышқылының концентрациясы</a:t>
            </a:r>
            <a:r>
              <a:rPr lang="ru-RU" dirty="0" smtClean="0">
                <a:solidFill>
                  <a:schemeClr val="tx2">
                    <a:lumMod val="75000"/>
                  </a:schemeClr>
                </a:solidFill>
              </a:rPr>
              <a:t> 10-20 г/л </a:t>
            </a:r>
            <a:r>
              <a:rPr lang="ru-RU" dirty="0" err="1" smtClean="0">
                <a:solidFill>
                  <a:schemeClr val="tx2">
                    <a:lumMod val="75000"/>
                  </a:schemeClr>
                </a:solidFill>
              </a:rPr>
              <a:t>аспайды</a:t>
            </a:r>
            <a:r>
              <a:rPr lang="ru-RU" dirty="0" smtClean="0">
                <a:solidFill>
                  <a:schemeClr val="tx2">
                    <a:lumMod val="75000"/>
                  </a:schemeClr>
                </a:solidFill>
              </a:rPr>
              <a:t>, </a:t>
            </a:r>
            <a:r>
              <a:rPr lang="ru-RU" dirty="0" err="1" smtClean="0">
                <a:solidFill>
                  <a:schemeClr val="tx2">
                    <a:lumMod val="75000"/>
                  </a:schemeClr>
                </a:solidFill>
              </a:rPr>
              <a:t>кейде</a:t>
            </a:r>
            <a:r>
              <a:rPr lang="ru-RU" dirty="0" smtClean="0">
                <a:solidFill>
                  <a:schemeClr val="tx2">
                    <a:lumMod val="75000"/>
                  </a:schemeClr>
                </a:solidFill>
              </a:rPr>
              <a:t> </a:t>
            </a:r>
            <a:r>
              <a:rPr lang="ru-RU" dirty="0" err="1" smtClean="0">
                <a:solidFill>
                  <a:schemeClr val="tx2">
                    <a:lumMod val="75000"/>
                  </a:schemeClr>
                </a:solidFill>
              </a:rPr>
              <a:t>электролиттің электр</a:t>
            </a:r>
            <a:r>
              <a:rPr lang="ru-RU" dirty="0" smtClean="0">
                <a:solidFill>
                  <a:schemeClr val="tx2">
                    <a:lumMod val="75000"/>
                  </a:schemeClr>
                </a:solidFill>
              </a:rPr>
              <a:t> </a:t>
            </a:r>
            <a:r>
              <a:rPr lang="ru-RU" dirty="0" err="1" smtClean="0">
                <a:solidFill>
                  <a:schemeClr val="tx2">
                    <a:lumMod val="75000"/>
                  </a:schemeClr>
                </a:solidFill>
              </a:rPr>
              <a:t>өткізгіштігін арттыру</a:t>
            </a:r>
            <a:r>
              <a:rPr lang="ru-RU" dirty="0" smtClean="0">
                <a:solidFill>
                  <a:schemeClr val="tx2">
                    <a:lumMod val="75000"/>
                  </a:schemeClr>
                </a:solidFill>
              </a:rPr>
              <a:t> </a:t>
            </a:r>
            <a:r>
              <a:rPr lang="ru-RU" dirty="0" err="1" smtClean="0">
                <a:solidFill>
                  <a:schemeClr val="tx2">
                    <a:lumMod val="75000"/>
                  </a:schemeClr>
                </a:solidFill>
              </a:rPr>
              <a:t>үшін </a:t>
            </a:r>
            <a:r>
              <a:rPr lang="ru-RU" dirty="0" smtClean="0">
                <a:solidFill>
                  <a:schemeClr val="tx2">
                    <a:lumMod val="75000"/>
                  </a:schemeClr>
                </a:solidFill>
              </a:rPr>
              <a:t>калий нитраты (15 г/л </a:t>
            </a:r>
            <a:r>
              <a:rPr lang="ru-RU" dirty="0" err="1" smtClean="0">
                <a:solidFill>
                  <a:schemeClr val="tx2">
                    <a:lumMod val="75000"/>
                  </a:schemeClr>
                </a:solidFill>
              </a:rPr>
              <a:t>дейін</a:t>
            </a:r>
            <a:r>
              <a:rPr lang="ru-RU" dirty="0" smtClean="0">
                <a:solidFill>
                  <a:schemeClr val="tx2">
                    <a:lumMod val="75000"/>
                  </a:schemeClr>
                </a:solidFill>
              </a:rPr>
              <a:t>) </a:t>
            </a:r>
            <a:r>
              <a:rPr lang="ru-RU" dirty="0" err="1" smtClean="0">
                <a:solidFill>
                  <a:schemeClr val="tx2">
                    <a:lumMod val="75000"/>
                  </a:schemeClr>
                </a:solidFill>
              </a:rPr>
              <a:t>енгізіледі</a:t>
            </a:r>
            <a:r>
              <a:rPr lang="ru-RU" dirty="0" smtClean="0">
                <a:solidFill>
                  <a:schemeClr val="tx2">
                    <a:lumMod val="75000"/>
                  </a:schemeClr>
                </a:solidFill>
              </a:rPr>
              <a:t>. </a:t>
            </a:r>
            <a:r>
              <a:rPr lang="ru-RU" dirty="0" err="1" smtClean="0">
                <a:solidFill>
                  <a:schemeClr val="tx2">
                    <a:lumMod val="75000"/>
                  </a:schemeClr>
                </a:solidFill>
              </a:rPr>
              <a:t>Анодтарда</a:t>
            </a:r>
            <a:r>
              <a:rPr lang="ru-RU" dirty="0" smtClean="0">
                <a:solidFill>
                  <a:schemeClr val="tx2">
                    <a:lumMod val="75000"/>
                  </a:schemeClr>
                </a:solidFill>
              </a:rPr>
              <a:t> </a:t>
            </a:r>
            <a:r>
              <a:rPr lang="ru-RU" dirty="0" err="1" smtClean="0">
                <a:solidFill>
                  <a:schemeClr val="tx2">
                    <a:lumMod val="75000"/>
                  </a:schemeClr>
                </a:solidFill>
              </a:rPr>
              <a:t>күмістен басқа, қоспалар ретінде</a:t>
            </a:r>
            <a:r>
              <a:rPr lang="ru-RU" dirty="0" smtClean="0">
                <a:solidFill>
                  <a:schemeClr val="tx2">
                    <a:lumMod val="75000"/>
                  </a:schemeClr>
                </a:solidFill>
              </a:rPr>
              <a:t> алтын, платина </a:t>
            </a:r>
            <a:r>
              <a:rPr lang="ru-RU" dirty="0" err="1" smtClean="0">
                <a:solidFill>
                  <a:schemeClr val="tx2">
                    <a:lumMod val="75000"/>
                  </a:schemeClr>
                </a:solidFill>
              </a:rPr>
              <a:t>тобындағы металдар</a:t>
            </a:r>
            <a:r>
              <a:rPr lang="ru-RU" dirty="0" smtClean="0">
                <a:solidFill>
                  <a:schemeClr val="tx2">
                    <a:lumMod val="75000"/>
                  </a:schemeClr>
                </a:solidFill>
              </a:rPr>
              <a:t> </a:t>
            </a:r>
            <a:r>
              <a:rPr lang="ru-RU" dirty="0" err="1" smtClean="0">
                <a:solidFill>
                  <a:schemeClr val="tx2">
                    <a:lumMod val="75000"/>
                  </a:schemeClr>
                </a:solidFill>
              </a:rPr>
              <a:t>және</a:t>
            </a:r>
            <a:r>
              <a:rPr lang="ru-RU" dirty="0" smtClean="0">
                <a:solidFill>
                  <a:schemeClr val="tx2">
                    <a:lumMod val="75000"/>
                  </a:schemeClr>
                </a:solidFill>
              </a:rPr>
              <a:t> </a:t>
            </a:r>
            <a:r>
              <a:rPr lang="kk-KZ" dirty="0" smtClean="0">
                <a:solidFill>
                  <a:schemeClr val="tx2">
                    <a:lumMod val="75000"/>
                  </a:schemeClr>
                </a:solidFill>
              </a:rPr>
              <a:t>асыл емес</a:t>
            </a:r>
            <a:r>
              <a:rPr lang="ru-RU" dirty="0" err="1" smtClean="0">
                <a:solidFill>
                  <a:schemeClr val="tx2">
                    <a:lumMod val="75000"/>
                  </a:schemeClr>
                </a:solidFill>
              </a:rPr>
              <a:t>і</a:t>
            </a:r>
            <a:r>
              <a:rPr lang="ru-RU" dirty="0" smtClean="0">
                <a:solidFill>
                  <a:schemeClr val="tx2">
                    <a:lumMod val="75000"/>
                  </a:schemeClr>
                </a:solidFill>
              </a:rPr>
              <a:t> </a:t>
            </a:r>
            <a:r>
              <a:rPr lang="ru-RU" dirty="0" err="1" smtClean="0">
                <a:solidFill>
                  <a:schemeClr val="tx2">
                    <a:lumMod val="75000"/>
                  </a:schemeClr>
                </a:solidFill>
              </a:rPr>
              <a:t>металдар</a:t>
            </a:r>
            <a:r>
              <a:rPr lang="ru-RU" dirty="0" smtClean="0">
                <a:solidFill>
                  <a:schemeClr val="tx2">
                    <a:lumMod val="75000"/>
                  </a:schemeClr>
                </a:solidFill>
              </a:rPr>
              <a:t> </a:t>
            </a:r>
            <a:r>
              <a:rPr lang="kk-KZ" dirty="0" smtClean="0">
                <a:solidFill>
                  <a:schemeClr val="tx2">
                    <a:lumMod val="75000"/>
                  </a:schemeClr>
                </a:solidFill>
              </a:rPr>
              <a:t>– </a:t>
            </a:r>
            <a:r>
              <a:rPr lang="ru-RU" dirty="0" smtClean="0">
                <a:solidFill>
                  <a:schemeClr val="tx2">
                    <a:lumMod val="75000"/>
                  </a:schemeClr>
                </a:solidFill>
              </a:rPr>
              <a:t> мыс, </a:t>
            </a:r>
            <a:r>
              <a:rPr lang="ru-RU" dirty="0" err="1" smtClean="0">
                <a:solidFill>
                  <a:schemeClr val="tx2">
                    <a:lumMod val="75000"/>
                  </a:schemeClr>
                </a:solidFill>
              </a:rPr>
              <a:t>қорғасын, </a:t>
            </a:r>
            <a:r>
              <a:rPr lang="ru-RU" dirty="0" smtClean="0">
                <a:solidFill>
                  <a:schemeClr val="tx2">
                    <a:lumMod val="75000"/>
                  </a:schemeClr>
                </a:solidFill>
              </a:rPr>
              <a:t>висмут, </a:t>
            </a:r>
            <a:r>
              <a:rPr lang="ru-RU" dirty="0" err="1" smtClean="0">
                <a:solidFill>
                  <a:schemeClr val="tx2">
                    <a:lumMod val="75000"/>
                  </a:schemeClr>
                </a:solidFill>
              </a:rPr>
              <a:t>мырыш</a:t>
            </a:r>
            <a:r>
              <a:rPr lang="ru-RU" dirty="0" smtClean="0">
                <a:solidFill>
                  <a:schemeClr val="tx2">
                    <a:lumMod val="75000"/>
                  </a:schemeClr>
                </a:solidFill>
              </a:rPr>
              <a:t>, </a:t>
            </a:r>
            <a:r>
              <a:rPr lang="ru-RU" dirty="0" err="1" smtClean="0">
                <a:solidFill>
                  <a:schemeClr val="tx2">
                    <a:lumMod val="75000"/>
                  </a:schemeClr>
                </a:solidFill>
              </a:rPr>
              <a:t>темір</a:t>
            </a:r>
            <a:r>
              <a:rPr lang="ru-RU" dirty="0" smtClean="0">
                <a:solidFill>
                  <a:schemeClr val="tx2">
                    <a:lumMod val="75000"/>
                  </a:schemeClr>
                </a:solidFill>
              </a:rPr>
              <a:t> </a:t>
            </a:r>
            <a:r>
              <a:rPr lang="ru-RU" dirty="0" err="1" smtClean="0">
                <a:solidFill>
                  <a:schemeClr val="tx2">
                    <a:lumMod val="75000"/>
                  </a:schemeClr>
                </a:solidFill>
              </a:rPr>
              <a:t>және </a:t>
            </a:r>
            <a:r>
              <a:rPr lang="ru-RU" dirty="0" smtClean="0">
                <a:solidFill>
                  <a:schemeClr val="tx2">
                    <a:lumMod val="75000"/>
                  </a:schemeClr>
                </a:solidFill>
              </a:rPr>
              <a:t>т.б. </a:t>
            </a:r>
            <a:r>
              <a:rPr lang="ru-RU" dirty="0" err="1" smtClean="0">
                <a:solidFill>
                  <a:schemeClr val="tx2">
                    <a:lumMod val="75000"/>
                  </a:schemeClr>
                </a:solidFill>
              </a:rPr>
              <a:t>әрқашан болады</a:t>
            </a:r>
            <a:r>
              <a:rPr lang="ru-RU" dirty="0" smtClean="0">
                <a:solidFill>
                  <a:schemeClr val="tx2">
                    <a:lumMod val="75000"/>
                  </a:schemeClr>
                </a:solidFill>
              </a:rPr>
              <a:t>. </a:t>
            </a:r>
            <a:r>
              <a:rPr lang="ru-RU" dirty="0" err="1" smtClean="0">
                <a:solidFill>
                  <a:schemeClr val="tx2">
                    <a:lumMod val="75000"/>
                  </a:schemeClr>
                </a:solidFill>
              </a:rPr>
              <a:t>Бұл қоспалардың құрамы және олардың </a:t>
            </a:r>
            <a:r>
              <a:rPr lang="ru-RU" dirty="0" smtClean="0">
                <a:solidFill>
                  <a:schemeClr val="tx2">
                    <a:lumMod val="75000"/>
                  </a:schemeClr>
                </a:solidFill>
              </a:rPr>
              <a:t>электролиз </a:t>
            </a:r>
            <a:r>
              <a:rPr lang="ru-RU" dirty="0" err="1" smtClean="0">
                <a:solidFill>
                  <a:schemeClr val="tx2">
                    <a:lumMod val="75000"/>
                  </a:schemeClr>
                </a:solidFill>
              </a:rPr>
              <a:t>кезіндегі</a:t>
            </a:r>
            <a:r>
              <a:rPr lang="ru-RU" dirty="0" smtClean="0">
                <a:solidFill>
                  <a:schemeClr val="tx2">
                    <a:lumMod val="75000"/>
                  </a:schemeClr>
                </a:solidFill>
              </a:rPr>
              <a:t> </a:t>
            </a:r>
            <a:r>
              <a:rPr lang="ru-RU" dirty="0" err="1" smtClean="0">
                <a:solidFill>
                  <a:schemeClr val="tx2">
                    <a:lumMod val="75000"/>
                  </a:schemeClr>
                </a:solidFill>
              </a:rPr>
              <a:t>әрекеті көбінесе күмісті электролиттік</a:t>
            </a:r>
            <a:r>
              <a:rPr lang="ru-RU" dirty="0" smtClean="0">
                <a:solidFill>
                  <a:schemeClr val="tx2">
                    <a:lumMod val="75000"/>
                  </a:schemeClr>
                </a:solidFill>
              </a:rPr>
              <a:t> </a:t>
            </a:r>
            <a:r>
              <a:rPr lang="ru-RU" dirty="0" err="1" smtClean="0">
                <a:solidFill>
                  <a:schemeClr val="tx2">
                    <a:lumMod val="75000"/>
                  </a:schemeClr>
                </a:solidFill>
              </a:rPr>
              <a:t>тазарту</a:t>
            </a:r>
            <a:r>
              <a:rPr lang="ru-RU" dirty="0" smtClean="0">
                <a:solidFill>
                  <a:schemeClr val="tx2">
                    <a:lumMod val="75000"/>
                  </a:schemeClr>
                </a:solidFill>
              </a:rPr>
              <a:t> </a:t>
            </a:r>
            <a:r>
              <a:rPr lang="ru-RU" dirty="0" err="1" smtClean="0">
                <a:solidFill>
                  <a:schemeClr val="tx2">
                    <a:lumMod val="75000"/>
                  </a:schemeClr>
                </a:solidFill>
              </a:rPr>
              <a:t>шарттарымен</a:t>
            </a:r>
            <a:r>
              <a:rPr lang="ru-RU" dirty="0" smtClean="0">
                <a:solidFill>
                  <a:schemeClr val="tx2">
                    <a:lumMod val="75000"/>
                  </a:schemeClr>
                </a:solidFill>
              </a:rPr>
              <a:t> </a:t>
            </a:r>
            <a:r>
              <a:rPr lang="ru-RU" dirty="0" err="1" smtClean="0">
                <a:solidFill>
                  <a:schemeClr val="tx2">
                    <a:lumMod val="75000"/>
                  </a:schemeClr>
                </a:solidFill>
              </a:rPr>
              <a:t>анықталады</a:t>
            </a:r>
            <a:r>
              <a:rPr lang="ru-RU" dirty="0" smtClean="0">
                <a:solidFill>
                  <a:schemeClr val="tx2">
                    <a:lumMod val="75000"/>
                  </a:schemeClr>
                </a:solidFill>
              </a:rPr>
              <a:t>.</a:t>
            </a: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274638"/>
            <a:ext cx="8229600" cy="511175"/>
          </a:xfrm>
        </p:spPr>
        <p:txBody>
          <a:bodyPr>
            <a:normAutofit fontScale="90000"/>
          </a:bodyPr>
          <a:lstStyle/>
          <a:p>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dirty="0" smtClean="0"/>
              <a:t/>
            </a:r>
            <a:br>
              <a:rPr lang="ru-RU" dirty="0" smtClean="0"/>
            </a:br>
            <a:endParaRPr lang="ru-RU" dirty="0"/>
          </a:p>
        </p:txBody>
      </p:sp>
      <p:sp>
        <p:nvSpPr>
          <p:cNvPr id="4" name="Содержимое 3"/>
          <p:cNvSpPr>
            <a:spLocks noGrp="1"/>
          </p:cNvSpPr>
          <p:nvPr>
            <p:ph idx="4294967295"/>
          </p:nvPr>
        </p:nvSpPr>
        <p:spPr>
          <a:xfrm>
            <a:off x="428596" y="428604"/>
            <a:ext cx="7801004" cy="5697559"/>
          </a:xfrm>
        </p:spPr>
        <p:txBody>
          <a:bodyPr>
            <a:noAutofit/>
          </a:bodyPr>
          <a:lstStyle/>
          <a:p>
            <a:r>
              <a:rPr lang="ru-RU" sz="1600" dirty="0" err="1" smtClean="0"/>
              <a:t>Күмістің электролизі</a:t>
            </a:r>
            <a:r>
              <a:rPr lang="ru-RU" sz="1600" dirty="0" smtClean="0"/>
              <a:t> </a:t>
            </a:r>
            <a:r>
              <a:rPr lang="ru-RU" sz="1600" dirty="0" err="1" smtClean="0"/>
              <a:t>әдетте винипласттан</a:t>
            </a:r>
            <a:r>
              <a:rPr lang="ru-RU" sz="1600" dirty="0" smtClean="0"/>
              <a:t> </a:t>
            </a:r>
            <a:r>
              <a:rPr lang="ru-RU" sz="1600" dirty="0" err="1" smtClean="0"/>
              <a:t>немесе</a:t>
            </a:r>
            <a:r>
              <a:rPr lang="ru-RU" sz="1600" dirty="0" smtClean="0"/>
              <a:t> </a:t>
            </a:r>
            <a:r>
              <a:rPr lang="ru-RU" sz="1600" dirty="0" err="1" smtClean="0"/>
              <a:t>поливинилхлоридтен</a:t>
            </a:r>
            <a:r>
              <a:rPr lang="ru-RU" sz="1600" dirty="0" smtClean="0"/>
              <a:t> </a:t>
            </a:r>
            <a:r>
              <a:rPr lang="ru-RU" sz="1600" dirty="0" err="1" smtClean="0"/>
              <a:t>жасалған және</a:t>
            </a:r>
            <a:r>
              <a:rPr lang="ru-RU" sz="1600" dirty="0" smtClean="0"/>
              <a:t> </a:t>
            </a:r>
            <a:r>
              <a:rPr lang="kk-KZ" sz="1600" dirty="0" smtClean="0"/>
              <a:t>каркасы </a:t>
            </a:r>
            <a:r>
              <a:rPr lang="ru-RU" sz="1600" dirty="0" err="1" smtClean="0"/>
              <a:t>ағаштан, фибергластан</a:t>
            </a:r>
            <a:r>
              <a:rPr lang="ru-RU" sz="1600" dirty="0" smtClean="0"/>
              <a:t> </a:t>
            </a:r>
            <a:r>
              <a:rPr lang="ru-RU" sz="1600" dirty="0" err="1" smtClean="0"/>
              <a:t>және </a:t>
            </a:r>
            <a:r>
              <a:rPr lang="ru-RU" sz="1600" dirty="0" smtClean="0"/>
              <a:t>т. б. </a:t>
            </a:r>
            <a:r>
              <a:rPr lang="ru-RU" sz="1600" dirty="0" err="1" smtClean="0"/>
              <a:t>жасалған тікбұрышты ванналарда</a:t>
            </a:r>
            <a:r>
              <a:rPr lang="ru-RU" sz="1600" dirty="0" smtClean="0"/>
              <a:t> </a:t>
            </a:r>
            <a:r>
              <a:rPr lang="ru-RU" sz="1600" dirty="0" err="1" smtClean="0"/>
              <a:t>болады</a:t>
            </a:r>
            <a:r>
              <a:rPr lang="ru-RU" sz="1600" dirty="0" smtClean="0"/>
              <a:t>, </a:t>
            </a:r>
            <a:r>
              <a:rPr lang="kk-KZ" sz="1600" dirty="0" smtClean="0"/>
              <a:t>Б</a:t>
            </a:r>
            <a:r>
              <a:rPr lang="ru-RU" sz="1600" dirty="0" err="1" smtClean="0"/>
              <a:t>ір</a:t>
            </a:r>
            <a:r>
              <a:rPr lang="ru-RU" sz="1600" dirty="0" smtClean="0"/>
              <a:t> </a:t>
            </a:r>
            <a:r>
              <a:rPr lang="ru-RU" sz="1600" dirty="0" err="1" smtClean="0"/>
              <a:t>ваннаның сыйымдылығы әдетте </a:t>
            </a:r>
            <a:r>
              <a:rPr lang="ru-RU" sz="1600" dirty="0" smtClean="0"/>
              <a:t>300-600 л </a:t>
            </a:r>
            <a:r>
              <a:rPr lang="ru-RU" sz="1600" dirty="0" err="1" smtClean="0"/>
              <a:t>құрайды</a:t>
            </a:r>
            <a:r>
              <a:rPr lang="ru-RU" sz="1600" dirty="0" smtClean="0"/>
              <a:t>.</a:t>
            </a:r>
          </a:p>
          <a:p>
            <a:r>
              <a:rPr lang="kk-KZ" sz="1600" dirty="0" smtClean="0"/>
              <a:t>Анодтық штангаға бірден үшке дейін анод ілінеді. Катодты әдетте ваннаның бүкіл ені бойында біреу ғана жасалады. Катодтар ретінде коррозияға төзімді болат, титан, алюминий немесе күмістің жұқа беттері қолданылады. Электролиз кезінде қуат сызықтары біркелкі бөлінбейді, олар электродтардың төменгі бөлігінде </a:t>
            </a:r>
            <a:r>
              <a:rPr lang="kk-KZ" sz="1600" dirty="0" smtClean="0"/>
              <a:t>шоғырланады. </a:t>
            </a:r>
            <a:r>
              <a:rPr lang="ru-RU" sz="1600" dirty="0" err="1" smtClean="0"/>
              <a:t>Сондықтан анодтардың төменгі бөлігі жоғарғы</a:t>
            </a:r>
            <a:r>
              <a:rPr lang="ru-RU" sz="1600" dirty="0" smtClean="0"/>
              <a:t> </a:t>
            </a:r>
            <a:r>
              <a:rPr lang="kk-KZ" sz="1600" dirty="0" smtClean="0"/>
              <a:t>бөлігінен</a:t>
            </a:r>
            <a:r>
              <a:rPr lang="ru-RU" sz="1600" dirty="0" smtClean="0"/>
              <a:t> </a:t>
            </a:r>
            <a:r>
              <a:rPr lang="ru-RU" sz="1600" dirty="0" err="1" smtClean="0"/>
              <a:t>тезірек</a:t>
            </a:r>
            <a:r>
              <a:rPr lang="ru-RU" sz="1600" dirty="0" smtClean="0"/>
              <a:t> </a:t>
            </a:r>
            <a:r>
              <a:rPr lang="ru-RU" sz="1600" dirty="0" err="1" smtClean="0"/>
              <a:t>ериді</a:t>
            </a:r>
            <a:r>
              <a:rPr lang="ru-RU" sz="1600" dirty="0" smtClean="0"/>
              <a:t>. </a:t>
            </a:r>
            <a:r>
              <a:rPr lang="ru-RU" sz="1600" dirty="0" err="1" smtClean="0"/>
              <a:t>Бұған </a:t>
            </a:r>
            <a:r>
              <a:rPr lang="ru-RU" sz="1600" dirty="0" err="1" smtClean="0"/>
              <a:t>жол</a:t>
            </a:r>
            <a:r>
              <a:rPr lang="ru-RU" sz="1600" dirty="0" smtClean="0"/>
              <a:t> </a:t>
            </a:r>
            <a:r>
              <a:rPr lang="ru-RU" sz="1600" dirty="0" err="1" smtClean="0"/>
              <a:t>бермеу</a:t>
            </a:r>
            <a:r>
              <a:rPr lang="ru-RU" sz="1600" dirty="0" smtClean="0"/>
              <a:t> </a:t>
            </a:r>
            <a:r>
              <a:rPr lang="ru-RU" sz="1600" dirty="0" err="1" smtClean="0"/>
              <a:t>үшін анодтар</a:t>
            </a:r>
            <a:r>
              <a:rPr lang="ru-RU" sz="1600" dirty="0" smtClean="0"/>
              <a:t> </a:t>
            </a:r>
            <a:r>
              <a:rPr lang="ru-RU" sz="1600" dirty="0" err="1" smtClean="0"/>
              <a:t>кейде</a:t>
            </a:r>
            <a:r>
              <a:rPr lang="ru-RU" sz="1600" dirty="0" smtClean="0"/>
              <a:t> </a:t>
            </a:r>
            <a:r>
              <a:rPr lang="ru-RU" sz="1600" dirty="0" err="1" smtClean="0"/>
              <a:t>қалыңдатылады.</a:t>
            </a:r>
            <a:r>
              <a:rPr lang="ru-RU" sz="1600" dirty="0" smtClean="0"/>
              <a:t> </a:t>
            </a:r>
            <a:r>
              <a:rPr lang="ru-RU" sz="1600" dirty="0" err="1" smtClean="0"/>
              <a:t>Салмағы </a:t>
            </a:r>
            <a:r>
              <a:rPr lang="ru-RU" sz="1600" dirty="0" smtClean="0"/>
              <a:t>10 кг </a:t>
            </a:r>
            <a:r>
              <a:rPr lang="ru-RU" sz="1600" dirty="0" err="1" smtClean="0"/>
              <a:t>дейінгі</a:t>
            </a:r>
            <a:r>
              <a:rPr lang="ru-RU" sz="1600" dirty="0" smtClean="0"/>
              <a:t> </a:t>
            </a:r>
            <a:r>
              <a:rPr lang="ru-RU" sz="1600" dirty="0" err="1" smtClean="0"/>
              <a:t>анодтар</a:t>
            </a:r>
            <a:r>
              <a:rPr lang="ru-RU" sz="1600" dirty="0" smtClean="0"/>
              <a:t> 2-3 </a:t>
            </a:r>
            <a:r>
              <a:rPr lang="ru-RU" sz="1600" dirty="0" err="1" smtClean="0"/>
              <a:t>тәулік ішінде</a:t>
            </a:r>
            <a:r>
              <a:rPr lang="ru-RU" sz="1600" dirty="0" smtClean="0"/>
              <a:t> </a:t>
            </a:r>
            <a:r>
              <a:rPr lang="ru-RU" sz="1600" dirty="0" err="1" smtClean="0"/>
              <a:t>ериді</a:t>
            </a:r>
            <a:r>
              <a:rPr lang="ru-RU" sz="1600" dirty="0" smtClean="0"/>
              <a:t>. </a:t>
            </a:r>
            <a:endParaRPr lang="ru-RU" sz="1600" dirty="0" smtClean="0"/>
          </a:p>
          <a:p>
            <a:r>
              <a:rPr lang="ru-RU" sz="1600" dirty="0" smtClean="0"/>
              <a:t>Электролиз </a:t>
            </a:r>
            <a:r>
              <a:rPr lang="ru-RU" sz="1600" dirty="0" err="1" smtClean="0"/>
              <a:t>процесі</a:t>
            </a:r>
            <a:r>
              <a:rPr lang="ru-RU" sz="1600" dirty="0" smtClean="0"/>
              <a:t> </a:t>
            </a:r>
            <a:r>
              <a:rPr lang="ru-RU" sz="1600" dirty="0" err="1" smtClean="0"/>
              <a:t>тәулік бойы</a:t>
            </a:r>
            <a:r>
              <a:rPr lang="ru-RU" sz="1600" dirty="0" smtClean="0"/>
              <a:t> </a:t>
            </a:r>
            <a:r>
              <a:rPr lang="ru-RU" sz="1600" dirty="0" err="1" smtClean="0"/>
              <a:t>жүргізіледі</a:t>
            </a:r>
            <a:r>
              <a:rPr lang="ru-RU" sz="1600" dirty="0" smtClean="0"/>
              <a:t>. </a:t>
            </a:r>
            <a:r>
              <a:rPr lang="ru-RU" sz="1600" dirty="0" err="1" smtClean="0"/>
              <a:t>Күміс </a:t>
            </a:r>
            <a:r>
              <a:rPr lang="ru-RU" sz="1600" dirty="0" smtClean="0"/>
              <a:t>катод</a:t>
            </a:r>
            <a:r>
              <a:rPr lang="kk-KZ" sz="1600" dirty="0" smtClean="0"/>
              <a:t>т</a:t>
            </a:r>
            <a:r>
              <a:rPr lang="ru-RU" sz="1600" dirty="0" smtClean="0"/>
              <a:t>а </a:t>
            </a:r>
            <a:r>
              <a:rPr lang="kk-KZ" sz="1600" dirty="0" smtClean="0"/>
              <a:t>ірі</a:t>
            </a:r>
            <a:r>
              <a:rPr lang="ru-RU" sz="1600" dirty="0" smtClean="0"/>
              <a:t> </a:t>
            </a:r>
            <a:r>
              <a:rPr lang="ru-RU" sz="1600" dirty="0" err="1" smtClean="0"/>
              <a:t>кристалды</a:t>
            </a:r>
            <a:r>
              <a:rPr lang="ru-RU" sz="1600" dirty="0" smtClean="0"/>
              <a:t>, </a:t>
            </a:r>
            <a:r>
              <a:rPr lang="ru-RU" sz="1600" dirty="0" err="1" smtClean="0"/>
              <a:t>катодқа тығыз жабыспайтын</a:t>
            </a:r>
            <a:r>
              <a:rPr lang="ru-RU" sz="1600" dirty="0" smtClean="0"/>
              <a:t> </a:t>
            </a:r>
            <a:r>
              <a:rPr lang="ru-RU" sz="1600" dirty="0" err="1" smtClean="0"/>
              <a:t>тұнба түрінде түседі.</a:t>
            </a:r>
            <a:r>
              <a:rPr lang="ru-RU" sz="1600" dirty="0" smtClean="0"/>
              <a:t> </a:t>
            </a:r>
            <a:r>
              <a:rPr lang="ru-RU" sz="1600" dirty="0" err="1" smtClean="0"/>
              <a:t>Күміс кристалдары</a:t>
            </a:r>
            <a:r>
              <a:rPr lang="ru-RU" sz="1600" dirty="0" smtClean="0"/>
              <a:t> </a:t>
            </a:r>
            <a:r>
              <a:rPr lang="ru-RU" sz="1600" dirty="0" err="1" smtClean="0"/>
              <a:t>электродтарды</a:t>
            </a:r>
            <a:r>
              <a:rPr lang="ru-RU" sz="1600" dirty="0" smtClean="0"/>
              <a:t> </a:t>
            </a:r>
            <a:r>
              <a:rPr lang="kk-KZ" sz="1600" dirty="0" smtClean="0"/>
              <a:t>біріктіруге ұмтылады, олар</a:t>
            </a:r>
            <a:r>
              <a:rPr lang="ru-RU" sz="1600" dirty="0" smtClean="0"/>
              <a:t> </a:t>
            </a:r>
            <a:r>
              <a:rPr lang="ru-RU" sz="1600" dirty="0" err="1" smtClean="0"/>
              <a:t>анодқа қарай өседі.</a:t>
            </a:r>
            <a:r>
              <a:rPr lang="ru-RU" sz="1600" dirty="0" smtClean="0"/>
              <a:t> </a:t>
            </a:r>
            <a:r>
              <a:rPr lang="ru-RU" sz="1600" dirty="0" err="1" smtClean="0"/>
              <a:t>Сондықтан олар</a:t>
            </a:r>
            <a:r>
              <a:rPr lang="ru-RU" sz="1600" dirty="0" smtClean="0"/>
              <a:t> </a:t>
            </a:r>
            <a:r>
              <a:rPr lang="ru-RU" sz="1600" dirty="0" err="1" smtClean="0"/>
              <a:t>мезгіл-мезгіл</a:t>
            </a:r>
            <a:r>
              <a:rPr lang="ru-RU" sz="1600" dirty="0" smtClean="0"/>
              <a:t> </a:t>
            </a:r>
            <a:r>
              <a:rPr lang="ru-RU" sz="1600" dirty="0" err="1" smtClean="0"/>
              <a:t>қолмен шпательдермен</a:t>
            </a:r>
            <a:r>
              <a:rPr lang="ru-RU" sz="1600" dirty="0" smtClean="0"/>
              <a:t> </a:t>
            </a:r>
            <a:r>
              <a:rPr lang="ru-RU" sz="1600" dirty="0" err="1" smtClean="0"/>
              <a:t>немесе</a:t>
            </a:r>
            <a:r>
              <a:rPr lang="ru-RU" sz="1600" dirty="0" smtClean="0"/>
              <a:t> </a:t>
            </a:r>
            <a:r>
              <a:rPr lang="ru-RU" sz="1600" dirty="0" err="1" smtClean="0"/>
              <a:t>үздіксіз механикалық қырғыштармен тазаланады</a:t>
            </a:r>
            <a:r>
              <a:rPr lang="ru-RU" sz="1600" dirty="0" smtClean="0"/>
              <a:t>. Электролит </a:t>
            </a:r>
            <a:r>
              <a:rPr lang="ru-RU" sz="1600" dirty="0" err="1" smtClean="0"/>
              <a:t>ваннаға </a:t>
            </a:r>
            <a:r>
              <a:rPr lang="ru-RU" sz="1600" dirty="0" smtClean="0"/>
              <a:t>винипласт </a:t>
            </a:r>
            <a:r>
              <a:rPr lang="ru-RU" sz="1600" dirty="0" err="1" smtClean="0"/>
              <a:t>немесе</a:t>
            </a:r>
            <a:r>
              <a:rPr lang="ru-RU" sz="1600" dirty="0" smtClean="0"/>
              <a:t> </a:t>
            </a:r>
            <a:r>
              <a:rPr lang="ru-RU" sz="1600" dirty="0" err="1" smtClean="0"/>
              <a:t>шыны</a:t>
            </a:r>
            <a:r>
              <a:rPr lang="ru-RU" sz="1600" dirty="0" smtClean="0"/>
              <a:t> </a:t>
            </a:r>
            <a:r>
              <a:rPr lang="ru-RU" sz="1600" dirty="0" err="1" smtClean="0"/>
              <a:t>түтіктер арқылы берілетін</a:t>
            </a:r>
            <a:r>
              <a:rPr lang="ru-RU" sz="1600" dirty="0" smtClean="0"/>
              <a:t> </a:t>
            </a:r>
            <a:r>
              <a:rPr lang="ru-RU" sz="1600" dirty="0" err="1" smtClean="0"/>
              <a:t>сығылған ауаның көмегімен немесе</a:t>
            </a:r>
            <a:r>
              <a:rPr lang="ru-RU" sz="1600" dirty="0" smtClean="0"/>
              <a:t> катод </a:t>
            </a:r>
            <a:r>
              <a:rPr lang="ru-RU" sz="1600" dirty="0" err="1" smtClean="0"/>
              <a:t>тұнбасын алу</a:t>
            </a:r>
            <a:r>
              <a:rPr lang="kk-KZ" sz="1600" dirty="0" smtClean="0"/>
              <a:t> кезінде</a:t>
            </a:r>
            <a:r>
              <a:rPr lang="ru-RU" sz="1600" dirty="0" smtClean="0"/>
              <a:t> </a:t>
            </a:r>
            <a:r>
              <a:rPr lang="ru-RU" sz="1600" dirty="0" err="1" smtClean="0"/>
              <a:t>механикалық қырғыштармен араластырылады</a:t>
            </a:r>
            <a:r>
              <a:rPr lang="ru-RU" sz="1600" dirty="0" smtClean="0"/>
              <a:t>. </a:t>
            </a:r>
            <a:r>
              <a:rPr lang="ru-RU" sz="1600" dirty="0" err="1" smtClean="0"/>
              <a:t>Ваннаның түбіне құлаған күміс кристалдары</a:t>
            </a:r>
            <a:r>
              <a:rPr lang="ru-RU" sz="1600" dirty="0" smtClean="0"/>
              <a:t> </a:t>
            </a:r>
            <a:r>
              <a:rPr lang="ru-RU" sz="1600" dirty="0" err="1" smtClean="0"/>
              <a:t>мезгіл-мезгіл</a:t>
            </a:r>
            <a:r>
              <a:rPr lang="ru-RU" sz="1600" dirty="0" smtClean="0"/>
              <a:t> </a:t>
            </a:r>
            <a:r>
              <a:rPr lang="ru-RU" sz="1600" dirty="0" err="1" smtClean="0"/>
              <a:t>алюминийден</a:t>
            </a:r>
            <a:r>
              <a:rPr lang="ru-RU" sz="1600" dirty="0" smtClean="0"/>
              <a:t> </a:t>
            </a:r>
            <a:r>
              <a:rPr lang="ru-RU" sz="1600" dirty="0" err="1" smtClean="0"/>
              <a:t>жасалған</a:t>
            </a:r>
            <a:r>
              <a:rPr lang="ru-RU" sz="1600" dirty="0" smtClean="0"/>
              <a:t> </a:t>
            </a:r>
            <a:r>
              <a:rPr lang="kk-KZ" sz="1600" dirty="0" smtClean="0"/>
              <a:t>тесікшөміштермен</a:t>
            </a:r>
            <a:r>
              <a:rPr lang="ru-RU" sz="1600" dirty="0" smtClean="0"/>
              <a:t> </a:t>
            </a:r>
            <a:r>
              <a:rPr lang="ru-RU" sz="1600" dirty="0" err="1" smtClean="0"/>
              <a:t>алынады</a:t>
            </a:r>
            <a:r>
              <a:rPr lang="ru-RU" sz="1600" dirty="0" smtClean="0"/>
              <a:t>. </a:t>
            </a:r>
            <a:r>
              <a:rPr lang="ru-RU" sz="1600" dirty="0" err="1" smtClean="0"/>
              <a:t>Кейде</a:t>
            </a:r>
            <a:r>
              <a:rPr lang="ru-RU" sz="1600" dirty="0" smtClean="0"/>
              <a:t> </a:t>
            </a:r>
            <a:r>
              <a:rPr lang="ru-RU" sz="1600" dirty="0" err="1" smtClean="0"/>
              <a:t>ваннаның бүйір қабырғаларының бірі</a:t>
            </a:r>
            <a:r>
              <a:rPr lang="ru-RU" sz="1600" dirty="0" smtClean="0"/>
              <a:t> </a:t>
            </a:r>
            <a:r>
              <a:rPr lang="ru-RU" sz="1600" dirty="0" err="1" smtClean="0"/>
              <a:t>көлбеу болып</a:t>
            </a:r>
            <a:r>
              <a:rPr lang="ru-RU" sz="1600" dirty="0" smtClean="0"/>
              <a:t>, </a:t>
            </a:r>
            <a:r>
              <a:rPr lang="ru-RU" sz="1600" dirty="0" err="1" smtClean="0"/>
              <a:t>катодты</a:t>
            </a:r>
            <a:r>
              <a:rPr lang="ru-RU" sz="1600" dirty="0" smtClean="0"/>
              <a:t> </a:t>
            </a:r>
            <a:r>
              <a:rPr lang="ru-RU" sz="1600" dirty="0" err="1" smtClean="0"/>
              <a:t>күміс қырғышпен</a:t>
            </a:r>
            <a:r>
              <a:rPr lang="kk-KZ" sz="1600" dirty="0" smtClean="0"/>
              <a:t> қырып </a:t>
            </a:r>
            <a:r>
              <a:rPr lang="ru-RU" sz="1600" dirty="0" smtClean="0"/>
              <a:t> </a:t>
            </a:r>
            <a:r>
              <a:rPr lang="ru-RU" sz="1600" dirty="0" err="1" smtClean="0"/>
              <a:t>алынады</a:t>
            </a:r>
            <a:r>
              <a:rPr lang="ru-RU" sz="1600" dirty="0" smtClean="0"/>
              <a:t>. </a:t>
            </a:r>
            <a:r>
              <a:rPr lang="ru-RU" sz="1600" dirty="0" err="1" smtClean="0"/>
              <a:t>Түсірудің басқа әдістері </a:t>
            </a:r>
            <a:r>
              <a:rPr lang="ru-RU" sz="1600" dirty="0" smtClean="0"/>
              <a:t>де </a:t>
            </a:r>
            <a:r>
              <a:rPr lang="ru-RU" sz="1600" dirty="0" err="1" smtClean="0"/>
              <a:t>қолданылады</a:t>
            </a:r>
            <a:r>
              <a:rPr lang="ru-RU" sz="1600" dirty="0" smtClean="0"/>
              <a:t>, </a:t>
            </a:r>
            <a:r>
              <a:rPr lang="ru-RU" sz="1600" dirty="0" err="1" smtClean="0"/>
              <a:t>атап</a:t>
            </a:r>
            <a:r>
              <a:rPr lang="ru-RU" sz="1600" dirty="0" smtClean="0"/>
              <a:t> </a:t>
            </a:r>
            <a:r>
              <a:rPr lang="ru-RU" sz="1600" dirty="0" err="1" smtClean="0"/>
              <a:t>айтқанда</a:t>
            </a:r>
            <a:r>
              <a:rPr lang="ru-RU" sz="1600" dirty="0" smtClean="0"/>
              <a:t>, </a:t>
            </a:r>
            <a:r>
              <a:rPr lang="ru-RU" sz="1600" dirty="0" err="1" smtClean="0"/>
              <a:t>таспалы</a:t>
            </a:r>
            <a:r>
              <a:rPr lang="ru-RU" sz="1600" dirty="0" smtClean="0"/>
              <a:t> </a:t>
            </a:r>
            <a:r>
              <a:rPr lang="ru-RU" sz="1600" dirty="0" err="1" smtClean="0"/>
              <a:t>тас</a:t>
            </a:r>
            <a:r>
              <a:rPr lang="kk-KZ" sz="1600" dirty="0" smtClean="0"/>
              <a:t>ымалдағыш</a:t>
            </a:r>
            <a:r>
              <a:rPr lang="ru-RU" sz="1600" dirty="0" err="1" smtClean="0"/>
              <a:t>ы</a:t>
            </a:r>
            <a:r>
              <a:rPr lang="ru-RU" sz="1600" dirty="0" smtClean="0"/>
              <a:t> бар </a:t>
            </a:r>
            <a:r>
              <a:rPr lang="ru-RU" sz="1600" dirty="0" err="1" smtClean="0"/>
              <a:t>конвейердің көмегімен үздіксіз механикалық түсіру</a:t>
            </a:r>
            <a:r>
              <a:rPr lang="kk-KZ" sz="1600" dirty="0" smtClean="0"/>
              <a:t>ді қолданады</a:t>
            </a:r>
            <a:r>
              <a:rPr lang="ru-RU" sz="1600" dirty="0" smtClean="0"/>
              <a:t>.</a:t>
            </a:r>
            <a:endParaRPr lang="ru-RU"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idx="4294967295"/>
          </p:nvPr>
        </p:nvSpPr>
        <p:spPr>
          <a:xfrm>
            <a:off x="0" y="274638"/>
            <a:ext cx="8229600" cy="1143000"/>
          </a:xfrm>
        </p:spPr>
        <p:txBody>
          <a:bodyPr>
            <a:normAutofit fontScale="90000"/>
          </a:bodyPr>
          <a:lstStyle/>
          <a:p>
            <a:r>
              <a:rPr lang="ru-RU" sz="2700" b="1" i="1" dirty="0" smtClean="0">
                <a:solidFill>
                  <a:schemeClr val="tx2">
                    <a:lumMod val="75000"/>
                  </a:schemeClr>
                </a:solidFill>
              </a:rPr>
              <a:t/>
            </a:r>
            <a:br>
              <a:rPr lang="ru-RU" sz="2700" b="1" i="1" dirty="0" smtClean="0">
                <a:solidFill>
                  <a:schemeClr val="tx2">
                    <a:lumMod val="75000"/>
                  </a:schemeClr>
                </a:solidFill>
              </a:rPr>
            </a:br>
            <a:r>
              <a:rPr lang="ru-RU" dirty="0" smtClean="0"/>
              <a:t/>
            </a:r>
            <a:br>
              <a:rPr lang="ru-RU" dirty="0" smtClean="0"/>
            </a:br>
            <a:endParaRPr lang="ru-RU" dirty="0"/>
          </a:p>
        </p:txBody>
      </p:sp>
      <p:sp>
        <p:nvSpPr>
          <p:cNvPr id="5" name="Содержимое 4"/>
          <p:cNvSpPr>
            <a:spLocks noGrp="1"/>
          </p:cNvSpPr>
          <p:nvPr>
            <p:ph idx="4294967295"/>
          </p:nvPr>
        </p:nvSpPr>
        <p:spPr>
          <a:xfrm>
            <a:off x="428596" y="571480"/>
            <a:ext cx="8286808" cy="6000792"/>
          </a:xfrm>
        </p:spPr>
        <p:txBody>
          <a:bodyPr>
            <a:normAutofit fontScale="55000" lnSpcReduction="20000"/>
          </a:bodyPr>
          <a:lstStyle/>
          <a:p>
            <a:r>
              <a:rPr lang="ru-RU" dirty="0" err="1" smtClean="0"/>
              <a:t>Катодты</a:t>
            </a:r>
            <a:r>
              <a:rPr lang="ru-RU" dirty="0" smtClean="0"/>
              <a:t> </a:t>
            </a:r>
            <a:r>
              <a:rPr lang="ru-RU" dirty="0" err="1" smtClean="0"/>
              <a:t>күмістің анодты</a:t>
            </a:r>
            <a:r>
              <a:rPr lang="ru-RU" dirty="0" smtClean="0"/>
              <a:t> </a:t>
            </a:r>
            <a:r>
              <a:rPr lang="ru-RU" dirty="0" err="1" smtClean="0"/>
              <a:t>шламмен</a:t>
            </a:r>
            <a:r>
              <a:rPr lang="ru-RU" dirty="0" smtClean="0"/>
              <a:t> </a:t>
            </a:r>
            <a:r>
              <a:rPr lang="ru-RU" dirty="0" err="1" smtClean="0"/>
              <a:t>ластануын</a:t>
            </a:r>
            <a:r>
              <a:rPr lang="ru-RU" dirty="0" smtClean="0"/>
              <a:t> </a:t>
            </a:r>
            <a:r>
              <a:rPr lang="ru-RU" dirty="0" err="1" smtClean="0"/>
              <a:t>болдырмау</a:t>
            </a:r>
            <a:r>
              <a:rPr lang="ru-RU" dirty="0" smtClean="0"/>
              <a:t> </a:t>
            </a:r>
            <a:r>
              <a:rPr lang="ru-RU" dirty="0" err="1" smtClean="0"/>
              <a:t>үшін анодтар</a:t>
            </a:r>
            <a:r>
              <a:rPr lang="ru-RU" dirty="0" smtClean="0"/>
              <a:t> хлорвинил, </a:t>
            </a:r>
            <a:r>
              <a:rPr lang="ru-RU" dirty="0" err="1" smtClean="0"/>
              <a:t>терилен</a:t>
            </a:r>
            <a:r>
              <a:rPr lang="ru-RU" dirty="0" smtClean="0"/>
              <a:t> </a:t>
            </a:r>
            <a:r>
              <a:rPr lang="ru-RU" dirty="0" err="1" smtClean="0"/>
              <a:t>немесе</a:t>
            </a:r>
            <a:r>
              <a:rPr lang="ru-RU" dirty="0" smtClean="0"/>
              <a:t> </a:t>
            </a:r>
            <a:r>
              <a:rPr lang="ru-RU" dirty="0" err="1" smtClean="0"/>
              <a:t>басқа матадан</a:t>
            </a:r>
            <a:r>
              <a:rPr lang="ru-RU" dirty="0" smtClean="0"/>
              <a:t> </a:t>
            </a:r>
            <a:r>
              <a:rPr lang="ru-RU" dirty="0" err="1" smtClean="0"/>
              <a:t>жасалған</a:t>
            </a:r>
            <a:r>
              <a:rPr lang="ru-RU" dirty="0" smtClean="0"/>
              <a:t> </a:t>
            </a:r>
            <a:r>
              <a:rPr lang="kk-KZ" dirty="0" smtClean="0"/>
              <a:t>қаптамаларға (чехол)</a:t>
            </a:r>
            <a:r>
              <a:rPr lang="ru-RU" dirty="0" smtClean="0"/>
              <a:t> </a:t>
            </a:r>
            <a:r>
              <a:rPr lang="ru-RU" dirty="0" err="1" smtClean="0"/>
              <a:t>орналастырылады</a:t>
            </a:r>
            <a:r>
              <a:rPr lang="ru-RU" dirty="0" smtClean="0"/>
              <a:t>. Анод </a:t>
            </a:r>
            <a:r>
              <a:rPr lang="ru-RU" dirty="0" err="1" smtClean="0"/>
              <a:t>еріген</a:t>
            </a:r>
            <a:r>
              <a:rPr lang="ru-RU" dirty="0" smtClean="0"/>
              <a:t> </a:t>
            </a:r>
            <a:r>
              <a:rPr lang="ru-RU" dirty="0" err="1" smtClean="0"/>
              <a:t>кезде</a:t>
            </a:r>
            <a:r>
              <a:rPr lang="ru-RU" dirty="0" smtClean="0"/>
              <a:t> шлам </a:t>
            </a:r>
            <a:r>
              <a:rPr lang="ru-RU" dirty="0" err="1" smtClean="0"/>
              <a:t>қап</a:t>
            </a:r>
            <a:r>
              <a:rPr lang="kk-KZ" dirty="0" smtClean="0"/>
              <a:t>т</a:t>
            </a:r>
            <a:r>
              <a:rPr lang="ru-RU" dirty="0" smtClean="0"/>
              <a:t>а</a:t>
            </a:r>
            <a:r>
              <a:rPr lang="kk-KZ" dirty="0" smtClean="0"/>
              <a:t>маны</a:t>
            </a:r>
            <a:r>
              <a:rPr lang="ru-RU" dirty="0" err="1" smtClean="0"/>
              <a:t>ң ішіне</a:t>
            </a:r>
            <a:r>
              <a:rPr lang="ru-RU" dirty="0" smtClean="0"/>
              <a:t> </a:t>
            </a:r>
            <a:r>
              <a:rPr lang="ru-RU" dirty="0" err="1" smtClean="0"/>
              <a:t>жиналады</a:t>
            </a:r>
            <a:r>
              <a:rPr lang="ru-RU" dirty="0" smtClean="0"/>
              <a:t>, </a:t>
            </a:r>
            <a:r>
              <a:rPr lang="ru-RU" dirty="0" err="1" smtClean="0"/>
              <a:t>ол</a:t>
            </a:r>
            <a:r>
              <a:rPr lang="ru-RU" dirty="0" smtClean="0"/>
              <a:t> </a:t>
            </a:r>
            <a:r>
              <a:rPr lang="ru-RU" dirty="0" err="1" smtClean="0"/>
              <a:t>жерден</a:t>
            </a:r>
            <a:r>
              <a:rPr lang="ru-RU" dirty="0" smtClean="0"/>
              <a:t> </a:t>
            </a:r>
            <a:r>
              <a:rPr lang="ru-RU" dirty="0" err="1" smtClean="0"/>
              <a:t>мезгіл-мезгіл</a:t>
            </a:r>
            <a:r>
              <a:rPr lang="ru-RU" dirty="0" smtClean="0"/>
              <a:t> </a:t>
            </a:r>
            <a:r>
              <a:rPr lang="ru-RU" dirty="0" err="1" smtClean="0"/>
              <a:t>түсіріледі.</a:t>
            </a:r>
            <a:r>
              <a:rPr lang="ru-RU" dirty="0" smtClean="0"/>
              <a:t> Тек </a:t>
            </a:r>
            <a:r>
              <a:rPr lang="ru-RU" dirty="0" err="1" smtClean="0"/>
              <a:t>күміс катодқа түсіп</a:t>
            </a:r>
            <a:r>
              <a:rPr lang="ru-RU" dirty="0" smtClean="0"/>
              <a:t>, </a:t>
            </a:r>
            <a:r>
              <a:rPr lang="ru-RU" dirty="0" err="1" smtClean="0"/>
              <a:t>күміс </a:t>
            </a:r>
            <a:r>
              <a:rPr lang="ru-RU" dirty="0" smtClean="0"/>
              <a:t>пен </a:t>
            </a:r>
            <a:r>
              <a:rPr lang="ru-RU" dirty="0" err="1" smtClean="0"/>
              <a:t>қоспалар анодта</a:t>
            </a:r>
            <a:r>
              <a:rPr lang="ru-RU" dirty="0" smtClean="0"/>
              <a:t> </a:t>
            </a:r>
            <a:r>
              <a:rPr lang="ru-RU" dirty="0" err="1" smtClean="0"/>
              <a:t>ерігендіктен</a:t>
            </a:r>
            <a:r>
              <a:rPr lang="ru-RU" dirty="0" smtClean="0"/>
              <a:t>, </a:t>
            </a:r>
            <a:r>
              <a:rPr lang="ru-RU" dirty="0" err="1" smtClean="0"/>
              <a:t>катодтық </a:t>
            </a:r>
            <a:r>
              <a:rPr lang="ru-RU" dirty="0" smtClean="0"/>
              <a:t>ток </a:t>
            </a:r>
            <a:r>
              <a:rPr lang="ru-RU" dirty="0" err="1" smtClean="0"/>
              <a:t>анодтан</a:t>
            </a:r>
            <a:r>
              <a:rPr lang="ru-RU" dirty="0" smtClean="0"/>
              <a:t> </a:t>
            </a:r>
            <a:r>
              <a:rPr lang="ru-RU" dirty="0" err="1" smtClean="0"/>
              <a:t>едәуір асып</a:t>
            </a:r>
            <a:r>
              <a:rPr lang="ru-RU" dirty="0" smtClean="0"/>
              <a:t> </a:t>
            </a:r>
            <a:r>
              <a:rPr lang="ru-RU" dirty="0" err="1" smtClean="0"/>
              <a:t>түсетіні анық</a:t>
            </a:r>
            <a:r>
              <a:rPr lang="ru-RU" dirty="0" smtClean="0"/>
              <a:t>. </a:t>
            </a:r>
            <a:r>
              <a:rPr lang="ru-RU" dirty="0" err="1" smtClean="0"/>
              <a:t>Бұл электролиттің </a:t>
            </a:r>
            <a:r>
              <a:rPr lang="ru-RU" dirty="0" smtClean="0"/>
              <a:t>электролиз </a:t>
            </a:r>
            <a:r>
              <a:rPr lang="ru-RU" dirty="0" err="1" smtClean="0"/>
              <a:t>кезінде</a:t>
            </a:r>
            <a:r>
              <a:rPr lang="ru-RU" dirty="0" smtClean="0"/>
              <a:t> </a:t>
            </a:r>
            <a:r>
              <a:rPr lang="ru-RU" dirty="0" err="1" smtClean="0"/>
              <a:t>күміспен біртіндеп</a:t>
            </a:r>
            <a:r>
              <a:rPr lang="ru-RU" dirty="0" smtClean="0"/>
              <a:t> </a:t>
            </a:r>
            <a:r>
              <a:rPr lang="ru-RU" dirty="0" err="1" smtClean="0"/>
              <a:t>таусылып</a:t>
            </a:r>
            <a:r>
              <a:rPr lang="ru-RU" dirty="0" smtClean="0"/>
              <a:t>, </a:t>
            </a:r>
            <a:r>
              <a:rPr lang="ru-RU" dirty="0" err="1" smtClean="0"/>
              <a:t>қоспалармен байытылуына</a:t>
            </a:r>
            <a:r>
              <a:rPr lang="ru-RU" dirty="0" smtClean="0"/>
              <a:t> </a:t>
            </a:r>
            <a:r>
              <a:rPr lang="ru-RU" dirty="0" err="1" smtClean="0"/>
              <a:t>әкеледі</a:t>
            </a:r>
            <a:r>
              <a:rPr lang="ru-RU" dirty="0" smtClean="0"/>
              <a:t>.</a:t>
            </a:r>
          </a:p>
          <a:p>
            <a:r>
              <a:rPr lang="ru-RU" dirty="0" err="1" smtClean="0"/>
              <a:t>Пайдаланылған </a:t>
            </a:r>
            <a:r>
              <a:rPr lang="ru-RU" dirty="0" smtClean="0"/>
              <a:t>электролит </a:t>
            </a:r>
            <a:r>
              <a:rPr lang="ru-RU" dirty="0" err="1" smtClean="0"/>
              <a:t>ванналардан</a:t>
            </a:r>
            <a:r>
              <a:rPr lang="ru-RU" dirty="0" smtClean="0"/>
              <a:t> </a:t>
            </a:r>
            <a:r>
              <a:rPr lang="kk-KZ" dirty="0" smtClean="0"/>
              <a:t>шығарыл</a:t>
            </a:r>
            <a:r>
              <a:rPr lang="ru-RU" dirty="0" err="1" smtClean="0"/>
              <a:t>ып</a:t>
            </a:r>
            <a:r>
              <a:rPr lang="ru-RU" dirty="0" smtClean="0"/>
              <a:t>, </a:t>
            </a:r>
            <a:r>
              <a:rPr lang="ru-RU" dirty="0" err="1" smtClean="0"/>
              <a:t>жаңалары</a:t>
            </a:r>
            <a:r>
              <a:rPr lang="kk-KZ" dirty="0" smtClean="0"/>
              <a:t>мен</a:t>
            </a:r>
            <a:r>
              <a:rPr lang="ru-RU" dirty="0" smtClean="0"/>
              <a:t> </a:t>
            </a:r>
            <a:r>
              <a:rPr lang="ru-RU" dirty="0" err="1" smtClean="0"/>
              <a:t>ауыстырылады</a:t>
            </a:r>
            <a:r>
              <a:rPr lang="ru-RU" dirty="0" smtClean="0"/>
              <a:t>. Ток </a:t>
            </a:r>
            <a:r>
              <a:rPr lang="ru-RU" dirty="0" err="1" smtClean="0"/>
              <a:t>тығыздығын таңдағанда</a:t>
            </a:r>
            <a:r>
              <a:rPr lang="ru-RU" dirty="0" smtClean="0"/>
              <a:t>, </a:t>
            </a:r>
            <a:r>
              <a:rPr lang="ru-RU" dirty="0" err="1" smtClean="0"/>
              <a:t>олар</a:t>
            </a:r>
            <a:r>
              <a:rPr lang="ru-RU" dirty="0" smtClean="0"/>
              <a:t> таза </a:t>
            </a:r>
            <a:r>
              <a:rPr lang="ru-RU" dirty="0" err="1" smtClean="0"/>
              <a:t>катодты</a:t>
            </a:r>
            <a:r>
              <a:rPr lang="ru-RU" dirty="0" smtClean="0"/>
              <a:t> </a:t>
            </a:r>
            <a:r>
              <a:rPr lang="kk-KZ" dirty="0" smtClean="0"/>
              <a:t>тұнбаны</a:t>
            </a:r>
            <a:r>
              <a:rPr lang="ru-RU" dirty="0" smtClean="0"/>
              <a:t> </a:t>
            </a:r>
            <a:r>
              <a:rPr lang="ru-RU" dirty="0" err="1" smtClean="0"/>
              <a:t>алу</a:t>
            </a:r>
            <a:r>
              <a:rPr lang="ru-RU" dirty="0" smtClean="0"/>
              <a:t> </a:t>
            </a:r>
            <a:r>
              <a:rPr lang="ru-RU" dirty="0" err="1" smtClean="0"/>
              <a:t>жағдайынан туындайды</a:t>
            </a:r>
            <a:r>
              <a:rPr lang="ru-RU" dirty="0" smtClean="0"/>
              <a:t>. </a:t>
            </a:r>
            <a:r>
              <a:rPr lang="kk-KZ" dirty="0" smtClean="0"/>
              <a:t>А</a:t>
            </a:r>
            <a:r>
              <a:rPr lang="ru-RU" dirty="0" err="1" smtClean="0"/>
              <a:t>нодты</a:t>
            </a:r>
            <a:r>
              <a:rPr lang="kk-KZ" dirty="0" smtClean="0"/>
              <a:t>қ </a:t>
            </a:r>
            <a:r>
              <a:rPr lang="ru-RU" dirty="0" smtClean="0"/>
              <a:t> поляризация </a:t>
            </a:r>
            <a:r>
              <a:rPr lang="ru-RU" dirty="0" err="1" smtClean="0"/>
              <a:t>жоғары</a:t>
            </a:r>
            <a:r>
              <a:rPr lang="ru-RU" dirty="0" smtClean="0"/>
              <a:t> </a:t>
            </a:r>
            <a:r>
              <a:rPr lang="kk-KZ" dirty="0" smtClean="0"/>
              <a:t>болуының</a:t>
            </a:r>
            <a:r>
              <a:rPr lang="ru-RU" dirty="0" smtClean="0"/>
              <a:t> </a:t>
            </a:r>
            <a:r>
              <a:rPr lang="ru-RU" dirty="0" err="1" smtClean="0"/>
              <a:t>салдарынан</a:t>
            </a:r>
            <a:r>
              <a:rPr lang="ru-RU" dirty="0" smtClean="0"/>
              <a:t> </a:t>
            </a:r>
            <a:r>
              <a:rPr lang="kk-KZ" dirty="0" smtClean="0"/>
              <a:t>ток тығыздығы </a:t>
            </a:r>
            <a:r>
              <a:rPr lang="ru-RU" dirty="0" err="1" smtClean="0"/>
              <a:t>жоғары</a:t>
            </a:r>
            <a:r>
              <a:rPr lang="ru-RU" dirty="0" smtClean="0"/>
              <a:t> </a:t>
            </a:r>
            <a:r>
              <a:rPr lang="kk-KZ" dirty="0" smtClean="0"/>
              <a:t>болғанда, </a:t>
            </a:r>
            <a:r>
              <a:rPr lang="ru-RU" dirty="0" err="1" smtClean="0"/>
              <a:t>ерітінд</a:t>
            </a:r>
            <a:r>
              <a:rPr lang="kk-KZ" dirty="0" smtClean="0"/>
              <a:t>іге  </a:t>
            </a:r>
            <a:r>
              <a:rPr lang="ru-RU" dirty="0" smtClean="0"/>
              <a:t>платина </a:t>
            </a:r>
            <a:r>
              <a:rPr lang="ru-RU" dirty="0" err="1" smtClean="0"/>
              <a:t>металдар</a:t>
            </a:r>
            <a:r>
              <a:rPr lang="kk-KZ" dirty="0" smtClean="0"/>
              <a:t>ының өтуі өседі, сонымен қатар олардың катодта тұнуы да артады</a:t>
            </a:r>
            <a:r>
              <a:rPr lang="ru-RU" dirty="0" smtClean="0"/>
              <a:t>. </a:t>
            </a:r>
            <a:r>
              <a:rPr lang="ru-RU" dirty="0" err="1" smtClean="0"/>
              <a:t>Сонымен</a:t>
            </a:r>
            <a:r>
              <a:rPr lang="ru-RU" dirty="0" smtClean="0"/>
              <a:t> </a:t>
            </a:r>
            <a:r>
              <a:rPr lang="ru-RU" dirty="0" err="1" smtClean="0"/>
              <a:t>қатар, катодтың поляризациясына</a:t>
            </a:r>
            <a:r>
              <a:rPr lang="ru-RU" dirty="0" smtClean="0"/>
              <a:t> </a:t>
            </a:r>
            <a:r>
              <a:rPr lang="ru-RU" dirty="0" err="1" smtClean="0"/>
              <a:t>байланысты</a:t>
            </a:r>
            <a:r>
              <a:rPr lang="ru-RU" dirty="0" smtClean="0"/>
              <a:t> мыс пен </a:t>
            </a:r>
            <a:r>
              <a:rPr lang="ru-RU" dirty="0" err="1" smtClean="0"/>
              <a:t>теллурды</a:t>
            </a:r>
            <a:r>
              <a:rPr lang="kk-KZ" dirty="0" smtClean="0"/>
              <a:t> тотықсыздандыру </a:t>
            </a:r>
            <a:r>
              <a:rPr lang="ru-RU" dirty="0" smtClean="0"/>
              <a:t> </a:t>
            </a:r>
            <a:r>
              <a:rPr lang="ru-RU" dirty="0" err="1" smtClean="0"/>
              <a:t>үшін</a:t>
            </a:r>
            <a:r>
              <a:rPr lang="ru-RU" dirty="0" smtClean="0"/>
              <a:t> </a:t>
            </a:r>
            <a:r>
              <a:rPr lang="kk-KZ" dirty="0" smtClean="0"/>
              <a:t>ыңғайлы </a:t>
            </a:r>
            <a:r>
              <a:rPr lang="ru-RU" dirty="0" err="1" smtClean="0"/>
              <a:t>жағдайлар жасалуы</a:t>
            </a:r>
            <a:r>
              <a:rPr lang="ru-RU" dirty="0" smtClean="0"/>
              <a:t> </a:t>
            </a:r>
            <a:r>
              <a:rPr lang="ru-RU" dirty="0" err="1" smtClean="0"/>
              <a:t>мүмкін.</a:t>
            </a:r>
            <a:r>
              <a:rPr lang="ru-RU" dirty="0" smtClean="0"/>
              <a:t> </a:t>
            </a:r>
            <a:r>
              <a:rPr lang="ru-RU" dirty="0" err="1" smtClean="0"/>
              <a:t>Іс</a:t>
            </a:r>
            <a:r>
              <a:rPr lang="ru-RU" dirty="0" smtClean="0"/>
              <a:t> </a:t>
            </a:r>
            <a:r>
              <a:rPr lang="ru-RU" dirty="0" err="1" smtClean="0"/>
              <a:t>жүзінде </a:t>
            </a:r>
            <a:r>
              <a:rPr lang="ru-RU" dirty="0" smtClean="0"/>
              <a:t>процесс</a:t>
            </a:r>
            <a:r>
              <a:rPr lang="kk-KZ" dirty="0" smtClean="0"/>
              <a:t>ті</a:t>
            </a:r>
            <a:r>
              <a:rPr lang="ru-RU" dirty="0" smtClean="0"/>
              <a:t> ток </a:t>
            </a:r>
            <a:r>
              <a:rPr lang="ru-RU" dirty="0" err="1" smtClean="0"/>
              <a:t>тығыздығы </a:t>
            </a:r>
            <a:r>
              <a:rPr lang="ru-RU" dirty="0" smtClean="0"/>
              <a:t>200-ден 600 А/м</a:t>
            </a:r>
            <a:r>
              <a:rPr lang="ru-RU" baseline="30000" dirty="0" smtClean="0"/>
              <a:t>2</a:t>
            </a:r>
            <a:r>
              <a:rPr lang="ru-RU" dirty="0" smtClean="0"/>
              <a:t>-ге </a:t>
            </a:r>
            <a:r>
              <a:rPr lang="ru-RU" dirty="0" err="1" smtClean="0"/>
              <a:t>дейін</a:t>
            </a:r>
            <a:r>
              <a:rPr lang="ru-RU" dirty="0" smtClean="0"/>
              <a:t>, ал </a:t>
            </a:r>
            <a:r>
              <a:rPr lang="ru-RU" dirty="0" err="1" smtClean="0"/>
              <a:t>анодтар</a:t>
            </a:r>
            <a:r>
              <a:rPr lang="ru-RU" dirty="0" smtClean="0"/>
              <a:t> </a:t>
            </a:r>
            <a:r>
              <a:rPr lang="ru-RU" dirty="0" err="1" smtClean="0"/>
              <a:t>неғұрлым </a:t>
            </a:r>
            <a:r>
              <a:rPr lang="ru-RU" dirty="0" smtClean="0"/>
              <a:t>лас </a:t>
            </a:r>
            <a:r>
              <a:rPr lang="ru-RU" dirty="0" err="1" smtClean="0"/>
              <a:t>болса</a:t>
            </a:r>
            <a:r>
              <a:rPr lang="ru-RU" dirty="0" smtClean="0"/>
              <a:t>, </a:t>
            </a:r>
            <a:r>
              <a:rPr lang="ru-RU" dirty="0" err="1" smtClean="0"/>
              <a:t>қолданылатын </a:t>
            </a:r>
            <a:r>
              <a:rPr lang="ru-RU" dirty="0" smtClean="0"/>
              <a:t>ток </a:t>
            </a:r>
            <a:r>
              <a:rPr lang="ru-RU" dirty="0" err="1" smtClean="0"/>
              <a:t>тығыздығы соғұрлым төмен болады</a:t>
            </a:r>
            <a:r>
              <a:rPr lang="ru-RU" dirty="0" smtClean="0"/>
              <a:t>. </a:t>
            </a:r>
            <a:r>
              <a:rPr lang="ru-RU" dirty="0" err="1" smtClean="0"/>
              <a:t>Токтың өтуі кезінде</a:t>
            </a:r>
            <a:r>
              <a:rPr lang="ru-RU" dirty="0" smtClean="0"/>
              <a:t> </a:t>
            </a:r>
            <a:r>
              <a:rPr lang="ru-RU" dirty="0" err="1" smtClean="0"/>
              <a:t>бөлінетін жылу</a:t>
            </a:r>
            <a:r>
              <a:rPr lang="ru-RU" dirty="0" smtClean="0"/>
              <a:t> </a:t>
            </a:r>
            <a:r>
              <a:rPr lang="ru-RU" dirty="0" err="1" smtClean="0"/>
              <a:t>есебінен</a:t>
            </a:r>
            <a:r>
              <a:rPr lang="ru-RU" dirty="0" smtClean="0"/>
              <a:t> </a:t>
            </a:r>
            <a:r>
              <a:rPr lang="ru-RU" dirty="0" err="1" smtClean="0"/>
              <a:t>электролиттің температурасы</a:t>
            </a:r>
            <a:r>
              <a:rPr lang="ru-RU" dirty="0" smtClean="0"/>
              <a:t> 30-50 </a:t>
            </a:r>
            <a:r>
              <a:rPr lang="ru-RU" dirty="0" err="1" smtClean="0"/>
              <a:t>°с</a:t>
            </a:r>
            <a:r>
              <a:rPr lang="ru-RU" dirty="0" smtClean="0"/>
              <a:t> </a:t>
            </a:r>
            <a:r>
              <a:rPr lang="ru-RU" dirty="0" err="1" smtClean="0"/>
              <a:t>құрайды</a:t>
            </a:r>
            <a:r>
              <a:rPr lang="ru-RU" dirty="0" smtClean="0"/>
              <a:t>, </a:t>
            </a:r>
            <a:r>
              <a:rPr lang="ru-RU" dirty="0" err="1" smtClean="0"/>
              <a:t>процесті</a:t>
            </a:r>
            <a:r>
              <a:rPr lang="ru-RU" dirty="0" smtClean="0"/>
              <a:t> </a:t>
            </a:r>
            <a:r>
              <a:rPr lang="ru-RU" dirty="0" err="1" smtClean="0"/>
              <a:t>қалыпты жүргізу кезінде</a:t>
            </a:r>
            <a:r>
              <a:rPr lang="ru-RU" dirty="0" smtClean="0"/>
              <a:t> ток </a:t>
            </a:r>
            <a:r>
              <a:rPr lang="ru-RU" dirty="0" err="1" smtClean="0"/>
              <a:t>бойынша</a:t>
            </a:r>
            <a:r>
              <a:rPr lang="ru-RU" dirty="0" smtClean="0"/>
              <a:t> </a:t>
            </a:r>
            <a:r>
              <a:rPr lang="ru-RU" dirty="0" err="1" smtClean="0"/>
              <a:t>катодты</a:t>
            </a:r>
            <a:r>
              <a:rPr lang="ru-RU" dirty="0" smtClean="0"/>
              <a:t> </a:t>
            </a:r>
            <a:r>
              <a:rPr lang="ru-RU" dirty="0" err="1" smtClean="0"/>
              <a:t>шығ</a:t>
            </a:r>
            <a:r>
              <a:rPr lang="kk-KZ" dirty="0" smtClean="0"/>
              <a:t>ымы </a:t>
            </a:r>
            <a:r>
              <a:rPr lang="ru-RU" dirty="0" smtClean="0"/>
              <a:t> 94-96% </a:t>
            </a:r>
            <a:r>
              <a:rPr lang="ru-RU" dirty="0" err="1" smtClean="0"/>
              <a:t>құрайды</a:t>
            </a:r>
            <a:r>
              <a:rPr lang="kk-KZ" dirty="0" smtClean="0"/>
              <a:t>. Э</a:t>
            </a:r>
            <a:r>
              <a:rPr lang="ru-RU" dirty="0" err="1" smtClean="0"/>
              <a:t>лектр</a:t>
            </a:r>
            <a:r>
              <a:rPr lang="ru-RU" dirty="0" smtClean="0"/>
              <a:t> </a:t>
            </a:r>
            <a:r>
              <a:rPr lang="ru-RU" dirty="0" err="1" smtClean="0"/>
              <a:t>энергиясын</a:t>
            </a:r>
            <a:r>
              <a:rPr lang="ru-RU" dirty="0" smtClean="0"/>
              <a:t> </a:t>
            </a:r>
            <a:r>
              <a:rPr lang="kk-KZ" dirty="0" smtClean="0"/>
              <a:t>шығыны  </a:t>
            </a:r>
            <a:r>
              <a:rPr lang="ru-RU" dirty="0" smtClean="0"/>
              <a:t>1 кг </a:t>
            </a:r>
            <a:r>
              <a:rPr lang="ru-RU" dirty="0" err="1" smtClean="0"/>
              <a:t>тазартылған күміске </a:t>
            </a:r>
            <a:r>
              <a:rPr lang="ru-RU" dirty="0" smtClean="0"/>
              <a:t>0,3-тен 0,6 кВт</a:t>
            </a:r>
            <a:r>
              <a:rPr lang="ru-RU" baseline="30000" dirty="0" smtClean="0"/>
              <a:t>. </a:t>
            </a:r>
            <a:r>
              <a:rPr lang="kk-KZ" dirty="0" smtClean="0"/>
              <a:t>сағ</a:t>
            </a:r>
            <a:r>
              <a:rPr lang="ru-RU" dirty="0" err="1" smtClean="0"/>
              <a:t>-қа дейін</a:t>
            </a:r>
            <a:r>
              <a:rPr lang="ru-RU" dirty="0" smtClean="0"/>
              <a:t> </a:t>
            </a:r>
            <a:r>
              <a:rPr lang="ru-RU" dirty="0" err="1" smtClean="0"/>
              <a:t>ауытқиды.</a:t>
            </a:r>
            <a:endParaRPr lang="ru-RU" dirty="0" smtClean="0"/>
          </a:p>
          <a:p>
            <a:r>
              <a:rPr lang="ru-RU" dirty="0" err="1" smtClean="0"/>
              <a:t>Ванналардан</a:t>
            </a:r>
            <a:r>
              <a:rPr lang="ru-RU" dirty="0" smtClean="0"/>
              <a:t> </a:t>
            </a:r>
            <a:r>
              <a:rPr lang="ru-RU" dirty="0" err="1" smtClean="0"/>
              <a:t>алынған күміс </a:t>
            </a:r>
            <a:r>
              <a:rPr lang="ru-RU" dirty="0" smtClean="0"/>
              <a:t>азот </a:t>
            </a:r>
            <a:r>
              <a:rPr lang="ru-RU" dirty="0" err="1" smtClean="0"/>
              <a:t>қышқылымен және ыстық сумен</a:t>
            </a:r>
            <a:r>
              <a:rPr lang="ru-RU" dirty="0" smtClean="0"/>
              <a:t> </a:t>
            </a:r>
            <a:r>
              <a:rPr lang="kk-KZ" dirty="0" smtClean="0"/>
              <a:t>кезектеп </a:t>
            </a:r>
            <a:r>
              <a:rPr lang="ru-RU" dirty="0" err="1" smtClean="0"/>
              <a:t>жуылады</a:t>
            </a:r>
            <a:r>
              <a:rPr lang="ru-RU" dirty="0" smtClean="0"/>
              <a:t>, </a:t>
            </a:r>
            <a:r>
              <a:rPr lang="ru-RU" dirty="0" err="1" smtClean="0"/>
              <a:t>ылғалды кетіру</a:t>
            </a:r>
            <a:r>
              <a:rPr lang="ru-RU" dirty="0" smtClean="0"/>
              <a:t> </a:t>
            </a:r>
            <a:r>
              <a:rPr lang="ru-RU" dirty="0" err="1" smtClean="0"/>
              <a:t>үшін</a:t>
            </a:r>
            <a:r>
              <a:rPr lang="ru-RU" dirty="0" smtClean="0"/>
              <a:t> </a:t>
            </a:r>
            <a:r>
              <a:rPr lang="kk-KZ" dirty="0" smtClean="0"/>
              <a:t>престейді</a:t>
            </a:r>
            <a:r>
              <a:rPr lang="ru-RU" dirty="0" smtClean="0"/>
              <a:t> </a:t>
            </a:r>
            <a:r>
              <a:rPr lang="ru-RU" dirty="0" err="1" smtClean="0"/>
              <a:t>және жоғары жиілікті</a:t>
            </a:r>
            <a:r>
              <a:rPr lang="ru-RU" dirty="0" smtClean="0"/>
              <a:t> </a:t>
            </a:r>
            <a:r>
              <a:rPr lang="ru-RU" dirty="0" err="1" smtClean="0"/>
              <a:t>электр</a:t>
            </a:r>
            <a:r>
              <a:rPr lang="ru-RU" dirty="0" smtClean="0"/>
              <a:t> </a:t>
            </a:r>
            <a:r>
              <a:rPr lang="ru-RU" dirty="0" err="1" smtClean="0"/>
              <a:t>пештерінде</a:t>
            </a:r>
            <a:r>
              <a:rPr lang="ru-RU" dirty="0" smtClean="0"/>
              <a:t> </a:t>
            </a:r>
            <a:r>
              <a:rPr lang="ru-RU" dirty="0" err="1" smtClean="0"/>
              <a:t>құймаларға ері</a:t>
            </a:r>
            <a:r>
              <a:rPr lang="kk-KZ" dirty="0" smtClean="0"/>
              <a:t>т</a:t>
            </a:r>
            <a:r>
              <a:rPr lang="ru-RU" dirty="0" err="1" smtClean="0"/>
              <a:t>еді</a:t>
            </a:r>
            <a:r>
              <a:rPr lang="ru-RU" dirty="0" smtClean="0"/>
              <a:t>. </a:t>
            </a:r>
            <a:r>
              <a:rPr lang="ru-RU" dirty="0" err="1" smtClean="0"/>
              <a:t>Қайта балқытудан кейінгі</a:t>
            </a:r>
            <a:r>
              <a:rPr lang="ru-RU" dirty="0" smtClean="0"/>
              <a:t> </a:t>
            </a:r>
            <a:r>
              <a:rPr lang="ru-RU" dirty="0" err="1" smtClean="0"/>
              <a:t>катодты</a:t>
            </a:r>
            <a:r>
              <a:rPr lang="ru-RU" dirty="0" smtClean="0"/>
              <a:t> </a:t>
            </a:r>
            <a:r>
              <a:rPr lang="ru-RU" dirty="0" err="1" smtClean="0"/>
              <a:t>күмістің тазалығы </a:t>
            </a:r>
            <a:r>
              <a:rPr lang="ru-RU" dirty="0" smtClean="0"/>
              <a:t>999,7—999,9 </a:t>
            </a:r>
            <a:r>
              <a:rPr lang="ru-RU" dirty="0" err="1" smtClean="0"/>
              <a:t>сынаманы</a:t>
            </a:r>
            <a:r>
              <a:rPr lang="ru-RU" dirty="0" smtClean="0"/>
              <a:t> </a:t>
            </a:r>
            <a:r>
              <a:rPr lang="ru-RU" dirty="0" err="1" smtClean="0"/>
              <a:t>құрайды</a:t>
            </a:r>
            <a:r>
              <a:rPr lang="ru-RU" dirty="0" smtClean="0"/>
              <a:t>.</a:t>
            </a:r>
          </a:p>
          <a:p>
            <a:r>
              <a:rPr lang="ru-RU" b="1" dirty="0" smtClean="0"/>
              <a:t> </a:t>
            </a:r>
            <a:endParaRPr lang="ru-RU" dirty="0" smtClean="0"/>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85728"/>
            <a:ext cx="8229600" cy="571504"/>
          </a:xfrm>
        </p:spPr>
        <p:txBody>
          <a:bodyPr>
            <a:normAutofit fontScale="90000"/>
          </a:bodyPr>
          <a:lstStyle/>
          <a:p>
            <a:r>
              <a:rPr lang="ru-RU" sz="1800" b="1" dirty="0" smtClean="0"/>
              <a:t/>
            </a:r>
            <a:br>
              <a:rPr lang="ru-RU" sz="1800" b="1" dirty="0" smtClean="0"/>
            </a:br>
            <a:r>
              <a:rPr lang="ru-RU" sz="1800" b="1" dirty="0" smtClean="0"/>
              <a:t/>
            </a:r>
            <a:br>
              <a:rPr lang="ru-RU" sz="1800" b="1" dirty="0" smtClean="0"/>
            </a:br>
            <a:r>
              <a:rPr lang="ru-RU" sz="2400" b="1" dirty="0" smtClean="0"/>
              <a:t> </a:t>
            </a:r>
            <a:r>
              <a:rPr lang="ru-RU" sz="2700" b="1" i="1" dirty="0" smtClean="0">
                <a:solidFill>
                  <a:srgbClr val="C00000"/>
                </a:solidFill>
              </a:rPr>
              <a:t>§ 4. </a:t>
            </a:r>
            <a:r>
              <a:rPr lang="ru-RU" sz="2700" b="1" i="1" dirty="0" err="1" smtClean="0">
                <a:solidFill>
                  <a:srgbClr val="C00000"/>
                </a:solidFill>
              </a:rPr>
              <a:t>Алтынды</a:t>
            </a:r>
            <a:r>
              <a:rPr lang="ru-RU" sz="2700" b="1" i="1" dirty="0" smtClean="0">
                <a:solidFill>
                  <a:srgbClr val="C00000"/>
                </a:solidFill>
              </a:rPr>
              <a:t> </a:t>
            </a:r>
            <a:r>
              <a:rPr lang="ru-RU" sz="2700" b="1" i="1" dirty="0" err="1" smtClean="0">
                <a:solidFill>
                  <a:srgbClr val="C00000"/>
                </a:solidFill>
              </a:rPr>
              <a:t>электролиттік</a:t>
            </a:r>
            <a:r>
              <a:rPr lang="ru-RU" sz="2700" b="1" i="1" dirty="0" smtClean="0">
                <a:solidFill>
                  <a:srgbClr val="C00000"/>
                </a:solidFill>
              </a:rPr>
              <a:t> </a:t>
            </a:r>
            <a:r>
              <a:rPr lang="ru-RU" sz="2700" b="1" i="1" dirty="0" err="1" smtClean="0">
                <a:solidFill>
                  <a:srgbClr val="C00000"/>
                </a:solidFill>
              </a:rPr>
              <a:t>тазарту</a:t>
            </a:r>
            <a:r>
              <a:rPr lang="ru-RU" sz="2400" dirty="0" smtClean="0"/>
              <a:t/>
            </a:r>
            <a:br>
              <a:rPr lang="ru-RU" sz="2400" dirty="0" smtClean="0"/>
            </a:br>
            <a:r>
              <a:rPr lang="ru-RU" sz="1800" dirty="0" smtClean="0"/>
              <a:t/>
            </a:r>
            <a:br>
              <a:rPr lang="ru-RU" sz="1800" dirty="0" smtClean="0"/>
            </a:br>
            <a:r>
              <a:rPr lang="ru-RU" sz="1800" dirty="0" smtClean="0"/>
              <a:t/>
            </a:r>
            <a:br>
              <a:rPr lang="ru-RU" sz="1800" dirty="0" smtClean="0"/>
            </a:br>
            <a:endParaRPr lang="ru-RU" sz="1800" dirty="0"/>
          </a:p>
        </p:txBody>
      </p:sp>
      <p:sp>
        <p:nvSpPr>
          <p:cNvPr id="4" name="Содержимое 3"/>
          <p:cNvSpPr>
            <a:spLocks noGrp="1"/>
          </p:cNvSpPr>
          <p:nvPr>
            <p:ph idx="1"/>
          </p:nvPr>
        </p:nvSpPr>
        <p:spPr>
          <a:xfrm>
            <a:off x="457200" y="1000108"/>
            <a:ext cx="8229600" cy="5126055"/>
          </a:xfrm>
        </p:spPr>
        <p:txBody>
          <a:bodyPr>
            <a:normAutofit fontScale="62500" lnSpcReduction="20000"/>
          </a:bodyPr>
          <a:lstStyle/>
          <a:p>
            <a:endParaRPr lang="ru-RU" dirty="0" smtClean="0"/>
          </a:p>
          <a:p>
            <a:r>
              <a:rPr lang="ru-RU" dirty="0" err="1" smtClean="0"/>
              <a:t>Алтынды</a:t>
            </a:r>
            <a:r>
              <a:rPr lang="ru-RU" dirty="0" smtClean="0"/>
              <a:t> </a:t>
            </a:r>
            <a:r>
              <a:rPr lang="ru-RU" dirty="0" err="1" smtClean="0"/>
              <a:t>электролизбен</a:t>
            </a:r>
            <a:r>
              <a:rPr lang="ru-RU" dirty="0" smtClean="0"/>
              <a:t> </a:t>
            </a:r>
            <a:r>
              <a:rPr lang="ru-RU" dirty="0" err="1" smtClean="0"/>
              <a:t>аффинаждау</a:t>
            </a:r>
            <a:r>
              <a:rPr lang="ru-RU" dirty="0" smtClean="0"/>
              <a:t> </a:t>
            </a:r>
            <a:r>
              <a:rPr lang="ru-RU" dirty="0" err="1" smtClean="0"/>
              <a:t>тазалығы жоғары металды</a:t>
            </a:r>
            <a:r>
              <a:rPr lang="ru-RU" dirty="0" smtClean="0"/>
              <a:t> </a:t>
            </a:r>
            <a:r>
              <a:rPr lang="ru-RU" dirty="0" err="1" smtClean="0"/>
              <a:t>алуға мүмкіндік береді</a:t>
            </a:r>
            <a:r>
              <a:rPr lang="ru-RU" dirty="0" smtClean="0"/>
              <a:t>. </a:t>
            </a:r>
            <a:endParaRPr lang="ru-RU" dirty="0" smtClean="0"/>
          </a:p>
          <a:p>
            <a:r>
              <a:rPr lang="ru-RU" dirty="0" err="1" smtClean="0"/>
              <a:t>Анодтар</a:t>
            </a:r>
            <a:r>
              <a:rPr lang="ru-RU" dirty="0" smtClean="0"/>
              <a:t> </a:t>
            </a:r>
            <a:r>
              <a:rPr lang="ru-RU" dirty="0" err="1" smtClean="0"/>
              <a:t>тазартыла</a:t>
            </a:r>
            <a:r>
              <a:rPr lang="kk-KZ" dirty="0" smtClean="0"/>
              <a:t>ты</a:t>
            </a:r>
            <a:r>
              <a:rPr lang="ru-RU" dirty="0" err="1" smtClean="0"/>
              <a:t>н</a:t>
            </a:r>
            <a:r>
              <a:rPr lang="ru-RU" dirty="0" smtClean="0"/>
              <a:t> </a:t>
            </a:r>
            <a:r>
              <a:rPr lang="ru-RU" dirty="0" err="1" smtClean="0"/>
              <a:t>қорытпадан құйылады, құрамында күміс, </a:t>
            </a:r>
            <a:r>
              <a:rPr lang="ru-RU" dirty="0" smtClean="0"/>
              <a:t>платина </a:t>
            </a:r>
            <a:r>
              <a:rPr lang="ru-RU" dirty="0" err="1" smtClean="0"/>
              <a:t>металдары</a:t>
            </a:r>
            <a:r>
              <a:rPr lang="ru-RU" dirty="0" smtClean="0"/>
              <a:t> </a:t>
            </a:r>
            <a:r>
              <a:rPr lang="ru-RU" dirty="0" err="1" smtClean="0"/>
              <a:t>және кейбір</a:t>
            </a:r>
            <a:r>
              <a:rPr lang="ru-RU" dirty="0" smtClean="0"/>
              <a:t> </a:t>
            </a:r>
            <a:r>
              <a:rPr lang="kk-KZ" dirty="0" smtClean="0"/>
              <a:t>метал емес </a:t>
            </a:r>
            <a:r>
              <a:rPr lang="ru-RU" dirty="0" err="1" smtClean="0"/>
              <a:t>металдар</a:t>
            </a:r>
            <a:r>
              <a:rPr lang="ru-RU" dirty="0" smtClean="0"/>
              <a:t> б</a:t>
            </a:r>
            <a:r>
              <a:rPr lang="kk-KZ" dirty="0" smtClean="0"/>
              <a:t>олады</a:t>
            </a:r>
            <a:r>
              <a:rPr lang="ru-RU" dirty="0" smtClean="0"/>
              <a:t>. Электролит – </a:t>
            </a:r>
            <a:r>
              <a:rPr lang="ru-RU" dirty="0" err="1" smtClean="0"/>
              <a:t>алтындыхлорлысутектік</a:t>
            </a:r>
            <a:r>
              <a:rPr lang="ru-RU" dirty="0" smtClean="0"/>
              <a:t> </a:t>
            </a:r>
            <a:r>
              <a:rPr lang="kk-KZ" dirty="0" smtClean="0"/>
              <a:t>қышқ</a:t>
            </a:r>
            <a:r>
              <a:rPr lang="ru-RU" dirty="0" err="1" smtClean="0"/>
              <a:t>ылының сулы</a:t>
            </a:r>
            <a:r>
              <a:rPr lang="ru-RU" dirty="0" smtClean="0"/>
              <a:t> </a:t>
            </a:r>
            <a:r>
              <a:rPr lang="ru-RU" dirty="0" err="1" smtClean="0"/>
              <a:t>ерітіндісі</a:t>
            </a:r>
            <a:r>
              <a:rPr lang="ru-RU" dirty="0" smtClean="0"/>
              <a:t>:</a:t>
            </a:r>
            <a:endParaRPr lang="ru-RU" dirty="0" smtClean="0"/>
          </a:p>
          <a:p>
            <a:endParaRPr lang="ru-RU" dirty="0" smtClean="0"/>
          </a:p>
          <a:p>
            <a:pPr algn="ctr">
              <a:buNone/>
            </a:pPr>
            <a:r>
              <a:rPr lang="ru-RU" dirty="0" err="1" smtClean="0"/>
              <a:t>Au</a:t>
            </a:r>
            <a:r>
              <a:rPr lang="ru-RU" dirty="0" smtClean="0"/>
              <a:t> (катод) / HA</a:t>
            </a:r>
            <a:r>
              <a:rPr lang="en-US" dirty="0" smtClean="0"/>
              <a:t>u</a:t>
            </a:r>
            <a:r>
              <a:rPr lang="ru-RU" dirty="0" smtClean="0"/>
              <a:t>C</a:t>
            </a:r>
            <a:r>
              <a:rPr lang="en-US" dirty="0" smtClean="0"/>
              <a:t>l</a:t>
            </a:r>
            <a:r>
              <a:rPr lang="ru-RU" baseline="-25000" dirty="0" smtClean="0"/>
              <a:t>4</a:t>
            </a:r>
            <a:r>
              <a:rPr lang="ru-RU" dirty="0" smtClean="0"/>
              <a:t>, НС</a:t>
            </a:r>
            <a:r>
              <a:rPr lang="en-US" dirty="0" smtClean="0"/>
              <a:t>l</a:t>
            </a:r>
            <a:r>
              <a:rPr lang="ru-RU" dirty="0" smtClean="0"/>
              <a:t>, Н</a:t>
            </a:r>
            <a:r>
              <a:rPr lang="ru-RU" baseline="-25000" dirty="0" smtClean="0"/>
              <a:t>2</a:t>
            </a:r>
            <a:r>
              <a:rPr lang="en-US" dirty="0" smtClean="0"/>
              <a:t>O</a:t>
            </a:r>
            <a:r>
              <a:rPr lang="ru-RU" dirty="0" smtClean="0"/>
              <a:t>, </a:t>
            </a:r>
            <a:r>
              <a:rPr lang="ru-RU" dirty="0" err="1" smtClean="0"/>
              <a:t>қоспалар </a:t>
            </a:r>
            <a:r>
              <a:rPr lang="ru-RU" dirty="0" smtClean="0"/>
              <a:t>/А</a:t>
            </a:r>
            <a:r>
              <a:rPr lang="en-US" dirty="0" smtClean="0"/>
              <a:t>u</a:t>
            </a:r>
            <a:r>
              <a:rPr lang="ru-RU" dirty="0" smtClean="0"/>
              <a:t> </a:t>
            </a:r>
            <a:r>
              <a:rPr lang="ru-RU" dirty="0" err="1" smtClean="0"/>
              <a:t>қоспалармен</a:t>
            </a:r>
            <a:r>
              <a:rPr lang="ru-RU" dirty="0" smtClean="0"/>
              <a:t>(анод</a:t>
            </a:r>
            <a:r>
              <a:rPr lang="ru-RU" dirty="0" smtClean="0"/>
              <a:t>)</a:t>
            </a:r>
          </a:p>
          <a:p>
            <a:pPr>
              <a:buNone/>
            </a:pPr>
            <a:r>
              <a:rPr lang="ru-RU" dirty="0" smtClean="0"/>
              <a:t> </a:t>
            </a:r>
          </a:p>
          <a:p>
            <a:r>
              <a:rPr lang="ru-RU" dirty="0" err="1" smtClean="0"/>
              <a:t>Алтындыхлорлысутектік</a:t>
            </a:r>
            <a:r>
              <a:rPr lang="ru-RU" dirty="0" smtClean="0"/>
              <a:t> </a:t>
            </a:r>
            <a:r>
              <a:rPr lang="kk-KZ" dirty="0" smtClean="0"/>
              <a:t>қышқ</a:t>
            </a:r>
            <a:r>
              <a:rPr lang="ru-RU" dirty="0" err="1" smtClean="0"/>
              <a:t>ылы</a:t>
            </a:r>
            <a:r>
              <a:rPr lang="ru-RU" dirty="0" smtClean="0"/>
              <a:t> </a:t>
            </a:r>
            <a:r>
              <a:rPr lang="ru-RU" dirty="0" err="1" smtClean="0"/>
              <a:t>ең күшті болып</a:t>
            </a:r>
            <a:r>
              <a:rPr lang="ru-RU" dirty="0" smtClean="0"/>
              <a:t> </a:t>
            </a:r>
            <a:r>
              <a:rPr lang="ru-RU" dirty="0" err="1" smtClean="0"/>
              <a:t>табылады</a:t>
            </a:r>
            <a:r>
              <a:rPr lang="ru-RU" dirty="0" smtClean="0"/>
              <a:t> да, </a:t>
            </a:r>
            <a:r>
              <a:rPr lang="ru-RU" dirty="0" err="1" smtClean="0"/>
              <a:t>ол</a:t>
            </a:r>
            <a:r>
              <a:rPr lang="ru-RU" dirty="0" smtClean="0"/>
              <a:t> </a:t>
            </a:r>
            <a:r>
              <a:rPr lang="ru-RU" dirty="0" err="1" smtClean="0"/>
              <a:t>толығымен иондарға ыдырайды</a:t>
            </a:r>
            <a:r>
              <a:rPr lang="ru-RU" dirty="0" smtClean="0"/>
              <a:t>:</a:t>
            </a:r>
          </a:p>
          <a:p>
            <a:endParaRPr lang="ru-RU" dirty="0" smtClean="0"/>
          </a:p>
          <a:p>
            <a:pPr algn="ctr">
              <a:buNone/>
            </a:pPr>
            <a:r>
              <a:rPr lang="ru-RU" dirty="0" smtClean="0"/>
              <a:t>HA</a:t>
            </a:r>
            <a:r>
              <a:rPr lang="en-US" dirty="0" smtClean="0"/>
              <a:t>u</a:t>
            </a:r>
            <a:r>
              <a:rPr lang="ru-RU" dirty="0" smtClean="0"/>
              <a:t>C</a:t>
            </a:r>
            <a:r>
              <a:rPr lang="en-US" dirty="0" smtClean="0"/>
              <a:t>l</a:t>
            </a:r>
            <a:r>
              <a:rPr lang="ru-RU" baseline="-25000" dirty="0" smtClean="0"/>
              <a:t>4</a:t>
            </a:r>
            <a:r>
              <a:rPr lang="ru-RU" dirty="0" smtClean="0"/>
              <a:t> Н</a:t>
            </a:r>
            <a:r>
              <a:rPr lang="ru-RU" baseline="30000" dirty="0" smtClean="0"/>
              <a:t>+</a:t>
            </a:r>
            <a:r>
              <a:rPr lang="ru-RU" dirty="0" smtClean="0"/>
              <a:t> + А</a:t>
            </a:r>
            <a:r>
              <a:rPr lang="en-US" dirty="0" smtClean="0"/>
              <a:t>u</a:t>
            </a:r>
            <a:r>
              <a:rPr lang="ru-RU" dirty="0" smtClean="0"/>
              <a:t>С</a:t>
            </a:r>
            <a:r>
              <a:rPr lang="en-US" dirty="0" smtClean="0"/>
              <a:t>l</a:t>
            </a:r>
            <a:r>
              <a:rPr lang="ru-RU" baseline="-25000" dirty="0" smtClean="0"/>
              <a:t>4</a:t>
            </a:r>
            <a:r>
              <a:rPr lang="ru-RU" baseline="30000" dirty="0" smtClean="0"/>
              <a:t>-</a:t>
            </a:r>
            <a:endParaRPr lang="ru-RU" dirty="0" smtClean="0"/>
          </a:p>
          <a:p>
            <a:endParaRPr lang="ru-RU" dirty="0" smtClean="0"/>
          </a:p>
          <a:p>
            <a:r>
              <a:rPr lang="ru-RU" dirty="0" err="1" smtClean="0"/>
              <a:t>Өз кезегінде</a:t>
            </a:r>
            <a:r>
              <a:rPr lang="ru-RU" dirty="0" smtClean="0"/>
              <a:t> А</a:t>
            </a:r>
            <a:r>
              <a:rPr lang="en-US" dirty="0" smtClean="0"/>
              <a:t>u</a:t>
            </a:r>
            <a:r>
              <a:rPr lang="ru-RU" dirty="0" smtClean="0"/>
              <a:t>С</a:t>
            </a:r>
            <a:r>
              <a:rPr lang="en-US" dirty="0" smtClean="0"/>
              <a:t>l</a:t>
            </a:r>
            <a:r>
              <a:rPr lang="ru-RU" baseline="-25000" dirty="0" smtClean="0"/>
              <a:t>4</a:t>
            </a:r>
            <a:r>
              <a:rPr lang="ru-RU" baseline="30000" dirty="0" smtClean="0"/>
              <a:t>- </a:t>
            </a:r>
            <a:r>
              <a:rPr lang="ru-RU" dirty="0" smtClean="0"/>
              <a:t> </a:t>
            </a:r>
            <a:r>
              <a:rPr lang="ru-RU" dirty="0" err="1" smtClean="0"/>
              <a:t>аниондары</a:t>
            </a:r>
            <a:r>
              <a:rPr lang="ru-RU" dirty="0" smtClean="0"/>
              <a:t> </a:t>
            </a:r>
            <a:r>
              <a:rPr lang="ru-RU" dirty="0" err="1" smtClean="0"/>
              <a:t>біртіндеп</a:t>
            </a:r>
            <a:r>
              <a:rPr lang="ru-RU" dirty="0" smtClean="0"/>
              <a:t> </a:t>
            </a:r>
            <a:r>
              <a:rPr lang="ru-RU" dirty="0" err="1" smtClean="0"/>
              <a:t>диссоциацияланады</a:t>
            </a:r>
            <a:r>
              <a:rPr lang="ru-RU" dirty="0" smtClean="0"/>
              <a:t> да</a:t>
            </a:r>
            <a:r>
              <a:rPr lang="ru-RU" dirty="0" smtClean="0"/>
              <a:t>, А</a:t>
            </a:r>
            <a:r>
              <a:rPr lang="en-US" dirty="0" smtClean="0"/>
              <a:t>u</a:t>
            </a:r>
            <a:r>
              <a:rPr lang="ru-RU" baseline="30000" dirty="0" smtClean="0"/>
              <a:t>3</a:t>
            </a:r>
            <a:r>
              <a:rPr lang="ru-RU" baseline="30000" dirty="0" smtClean="0"/>
              <a:t>+</a:t>
            </a:r>
            <a:r>
              <a:rPr lang="ru-RU" dirty="0" smtClean="0"/>
              <a:t> </a:t>
            </a:r>
            <a:r>
              <a:rPr lang="ru-RU" dirty="0" err="1" smtClean="0"/>
              <a:t>катиондарытүзіледі</a:t>
            </a:r>
            <a:r>
              <a:rPr lang="ru-RU" dirty="0" smtClean="0"/>
              <a:t>:</a:t>
            </a:r>
            <a:endParaRPr lang="ru-RU" dirty="0" smtClean="0"/>
          </a:p>
          <a:p>
            <a:pPr algn="ctr">
              <a:buNone/>
            </a:pPr>
            <a:r>
              <a:rPr lang="ru-RU" dirty="0" smtClean="0"/>
              <a:t>А</a:t>
            </a:r>
            <a:r>
              <a:rPr lang="en-US" dirty="0" smtClean="0"/>
              <a:t>u</a:t>
            </a:r>
            <a:r>
              <a:rPr lang="ru-RU" dirty="0" smtClean="0"/>
              <a:t>С</a:t>
            </a:r>
            <a:r>
              <a:rPr lang="en-US" dirty="0" smtClean="0"/>
              <a:t>l</a:t>
            </a:r>
            <a:r>
              <a:rPr lang="ru-RU" baseline="-25000" dirty="0" smtClean="0"/>
              <a:t>4</a:t>
            </a:r>
            <a:r>
              <a:rPr lang="ru-RU" baseline="30000" dirty="0" smtClean="0"/>
              <a:t>-</a:t>
            </a:r>
            <a:r>
              <a:rPr lang="ru-RU" dirty="0" smtClean="0"/>
              <a:t>  А</a:t>
            </a:r>
            <a:r>
              <a:rPr lang="en-US" dirty="0" smtClean="0"/>
              <a:t>u</a:t>
            </a:r>
            <a:r>
              <a:rPr lang="ru-RU" baseline="30000" dirty="0" smtClean="0"/>
              <a:t>3+</a:t>
            </a:r>
            <a:r>
              <a:rPr lang="ru-RU" dirty="0" smtClean="0"/>
              <a:t>+ А</a:t>
            </a:r>
            <a:r>
              <a:rPr lang="en-US" dirty="0" smtClean="0"/>
              <a:t>u</a:t>
            </a:r>
            <a:r>
              <a:rPr lang="ru-RU" dirty="0" smtClean="0"/>
              <a:t>С</a:t>
            </a:r>
            <a:r>
              <a:rPr lang="en-US" dirty="0" smtClean="0"/>
              <a:t>l</a:t>
            </a:r>
            <a:r>
              <a:rPr lang="ru-RU" baseline="-25000" dirty="0" smtClean="0"/>
              <a:t>4</a:t>
            </a:r>
            <a:r>
              <a:rPr lang="ru-RU" baseline="30000" dirty="0" smtClean="0"/>
              <a:t>-</a:t>
            </a:r>
            <a:endParaRPr lang="ru-RU" dirty="0" smtClean="0"/>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00034" y="500042"/>
            <a:ext cx="7729566" cy="5857896"/>
          </a:xfrm>
        </p:spPr>
        <p:txBody>
          <a:bodyPr>
            <a:normAutofit fontScale="85000" lnSpcReduction="10000"/>
          </a:bodyPr>
          <a:lstStyle/>
          <a:p>
            <a:r>
              <a:rPr lang="ru-RU" sz="2800" dirty="0" err="1" smtClean="0"/>
              <a:t>Бірақ бұл комплекстің диссоциациялану</a:t>
            </a:r>
            <a:r>
              <a:rPr lang="ru-RU" sz="2800" dirty="0" smtClean="0"/>
              <a:t> </a:t>
            </a:r>
            <a:r>
              <a:rPr lang="ru-RU" sz="2800" dirty="0" smtClean="0"/>
              <a:t> </a:t>
            </a:r>
            <a:r>
              <a:rPr lang="ru-RU" sz="2800" dirty="0" err="1" smtClean="0"/>
              <a:t>тұрақтысы өте </a:t>
            </a:r>
            <a:r>
              <a:rPr lang="ru-RU" sz="2800" dirty="0" smtClean="0"/>
              <a:t>аз </a:t>
            </a:r>
            <a:r>
              <a:rPr lang="ru-RU" sz="2800" dirty="0" err="1" smtClean="0"/>
              <a:t>болады</a:t>
            </a:r>
            <a:r>
              <a:rPr lang="ru-RU" sz="2800" dirty="0" smtClean="0"/>
              <a:t>:</a:t>
            </a:r>
            <a:endParaRPr lang="ru-RU" sz="2800" dirty="0" smtClean="0"/>
          </a:p>
          <a:p>
            <a:pPr>
              <a:buNone/>
            </a:pPr>
            <a:r>
              <a:rPr lang="ru-RU" sz="2800" dirty="0" smtClean="0"/>
              <a:t> </a:t>
            </a:r>
          </a:p>
          <a:p>
            <a:endParaRPr lang="ru-RU" sz="2800" dirty="0" smtClean="0"/>
          </a:p>
          <a:p>
            <a:endParaRPr lang="ru-RU" sz="2800" dirty="0" smtClean="0"/>
          </a:p>
          <a:p>
            <a:r>
              <a:rPr lang="ru-RU" sz="2800" dirty="0" err="1" smtClean="0"/>
              <a:t>я</a:t>
            </a:r>
            <a:r>
              <a:rPr lang="ru-RU" sz="2800" dirty="0" err="1" smtClean="0"/>
              <a:t>ғни, бұл реакцияның тепе-теңдігі  солға ығыстыры-лады.</a:t>
            </a:r>
            <a:endParaRPr lang="ru-RU" sz="2800" dirty="0" smtClean="0"/>
          </a:p>
          <a:p>
            <a:r>
              <a:rPr lang="ru-RU" sz="2800" dirty="0" err="1" smtClean="0"/>
              <a:t>Сулы</a:t>
            </a:r>
            <a:r>
              <a:rPr lang="ru-RU" sz="2800" dirty="0" smtClean="0"/>
              <a:t> </a:t>
            </a:r>
            <a:r>
              <a:rPr lang="ru-RU" sz="2800" dirty="0" err="1" smtClean="0"/>
              <a:t>ерітіндіде</a:t>
            </a:r>
            <a:r>
              <a:rPr lang="ru-RU" sz="2800" dirty="0" smtClean="0"/>
              <a:t> </a:t>
            </a:r>
            <a:r>
              <a:rPr lang="ru-RU" sz="2800" dirty="0" smtClean="0"/>
              <a:t> А</a:t>
            </a:r>
            <a:r>
              <a:rPr lang="en-US" sz="2800" dirty="0" smtClean="0"/>
              <a:t>u</a:t>
            </a:r>
            <a:r>
              <a:rPr lang="ru-RU" sz="2800" dirty="0" smtClean="0"/>
              <a:t>С</a:t>
            </a:r>
            <a:r>
              <a:rPr lang="en-US" sz="2800" dirty="0" smtClean="0"/>
              <a:t>l</a:t>
            </a:r>
            <a:r>
              <a:rPr lang="ru-RU" sz="2800" baseline="-25000" dirty="0" smtClean="0"/>
              <a:t>4</a:t>
            </a:r>
            <a:r>
              <a:rPr lang="ru-RU" sz="2800" baseline="30000" dirty="0" smtClean="0"/>
              <a:t>-</a:t>
            </a:r>
            <a:r>
              <a:rPr lang="ru-RU" sz="2800" dirty="0" smtClean="0"/>
              <a:t> </a:t>
            </a:r>
            <a:r>
              <a:rPr lang="ru-RU" sz="2800" dirty="0" smtClean="0"/>
              <a:t> </a:t>
            </a:r>
            <a:r>
              <a:rPr lang="ru-RU" sz="2800" dirty="0" err="1" smtClean="0"/>
              <a:t>иондары</a:t>
            </a:r>
            <a:r>
              <a:rPr lang="ru-RU" sz="2800" dirty="0" smtClean="0"/>
              <a:t> </a:t>
            </a:r>
            <a:r>
              <a:rPr lang="ru-RU" sz="2800" dirty="0" err="1" smtClean="0"/>
              <a:t>гидролизге</a:t>
            </a:r>
            <a:r>
              <a:rPr lang="ru-RU" sz="2800" dirty="0" smtClean="0"/>
              <a:t> </a:t>
            </a:r>
            <a:r>
              <a:rPr lang="ru-RU" sz="2800" dirty="0" err="1" smtClean="0"/>
              <a:t>ұшырайды</a:t>
            </a:r>
            <a:endParaRPr lang="ru-RU" sz="2800" dirty="0" smtClean="0"/>
          </a:p>
          <a:p>
            <a:pPr>
              <a:buNone/>
            </a:pPr>
            <a:r>
              <a:rPr lang="ru-RU" sz="2800" dirty="0" smtClean="0"/>
              <a:t> </a:t>
            </a:r>
          </a:p>
          <a:p>
            <a:pPr algn="ctr">
              <a:buNone/>
            </a:pPr>
            <a:r>
              <a:rPr lang="ru-RU" sz="2800" dirty="0" smtClean="0"/>
              <a:t>А</a:t>
            </a:r>
            <a:r>
              <a:rPr lang="en-US" sz="2800" dirty="0" smtClean="0"/>
              <a:t>u</a:t>
            </a:r>
            <a:r>
              <a:rPr lang="ru-RU" sz="2800" dirty="0" smtClean="0"/>
              <a:t>С</a:t>
            </a:r>
            <a:r>
              <a:rPr lang="en-US" sz="2800" dirty="0" smtClean="0"/>
              <a:t>l</a:t>
            </a:r>
            <a:r>
              <a:rPr lang="ru-RU" sz="2800" baseline="-25000" dirty="0" smtClean="0"/>
              <a:t>4</a:t>
            </a:r>
            <a:r>
              <a:rPr lang="ru-RU" sz="2800" baseline="30000" dirty="0" smtClean="0"/>
              <a:t>-</a:t>
            </a:r>
            <a:r>
              <a:rPr lang="ru-RU" sz="2800" dirty="0" smtClean="0"/>
              <a:t> + Н</a:t>
            </a:r>
            <a:r>
              <a:rPr lang="ru-RU" sz="2800" baseline="-25000" dirty="0" smtClean="0"/>
              <a:t>2</a:t>
            </a:r>
            <a:r>
              <a:rPr lang="ru-RU" sz="2800" dirty="0" smtClean="0"/>
              <a:t>О  [AuCl</a:t>
            </a:r>
            <a:r>
              <a:rPr lang="ru-RU" sz="2800" baseline="-25000" dirty="0" smtClean="0"/>
              <a:t>3</a:t>
            </a:r>
            <a:r>
              <a:rPr lang="ru-RU" sz="2800" dirty="0" smtClean="0"/>
              <a:t> (ОН)]</a:t>
            </a:r>
            <a:r>
              <a:rPr lang="ru-RU" sz="2800" baseline="30000" dirty="0" smtClean="0"/>
              <a:t>-</a:t>
            </a:r>
            <a:r>
              <a:rPr lang="ru-RU" sz="2800" b="1" dirty="0" smtClean="0"/>
              <a:t> + </a:t>
            </a:r>
            <a:r>
              <a:rPr lang="ru-RU" sz="2800" dirty="0" smtClean="0"/>
              <a:t>Н</a:t>
            </a:r>
            <a:r>
              <a:rPr lang="ru-RU" sz="2800" b="1" baseline="30000" dirty="0" smtClean="0"/>
              <a:t>+</a:t>
            </a:r>
            <a:r>
              <a:rPr lang="ru-RU" sz="2800" b="1" dirty="0" smtClean="0"/>
              <a:t> + </a:t>
            </a:r>
            <a:r>
              <a:rPr lang="en-US" sz="2800" dirty="0" err="1" smtClean="0"/>
              <a:t>Cl</a:t>
            </a:r>
            <a:r>
              <a:rPr lang="ru-RU" sz="2800" baseline="30000" dirty="0" smtClean="0"/>
              <a:t>-</a:t>
            </a:r>
            <a:endParaRPr lang="ru-RU" sz="2800" dirty="0" smtClean="0"/>
          </a:p>
          <a:p>
            <a:pPr>
              <a:buNone/>
            </a:pPr>
            <a:r>
              <a:rPr lang="ru-RU" sz="2800" dirty="0" smtClean="0"/>
              <a:t> </a:t>
            </a:r>
          </a:p>
          <a:p>
            <a:r>
              <a:rPr lang="ru-RU" sz="2800" dirty="0" err="1" smtClean="0"/>
              <a:t>Бірақ қышқыл ерітіндіде</a:t>
            </a:r>
            <a:r>
              <a:rPr lang="ru-RU" sz="2800" dirty="0" smtClean="0"/>
              <a:t> гидролиз </a:t>
            </a:r>
            <a:r>
              <a:rPr lang="ru-RU" sz="2800" dirty="0" err="1" smtClean="0"/>
              <a:t>мүлдем жүрмейді</a:t>
            </a:r>
            <a:r>
              <a:rPr lang="ru-RU" sz="2800" dirty="0" smtClean="0"/>
              <a:t>.</a:t>
            </a:r>
            <a:endParaRPr lang="ru-RU" sz="2800" dirty="0" smtClean="0"/>
          </a:p>
          <a:p>
            <a:r>
              <a:rPr lang="ru-RU" sz="2800" dirty="0" err="1" smtClean="0"/>
              <a:t>Осылайша</a:t>
            </a:r>
            <a:r>
              <a:rPr lang="ru-RU" sz="2800" dirty="0" smtClean="0"/>
              <a:t> алтын </a:t>
            </a:r>
            <a:r>
              <a:rPr lang="ru-RU" sz="2800" dirty="0" err="1" smtClean="0"/>
              <a:t>электролитте</a:t>
            </a:r>
            <a:r>
              <a:rPr lang="ru-RU" sz="2800" dirty="0" smtClean="0"/>
              <a:t> А</a:t>
            </a:r>
            <a:r>
              <a:rPr lang="en-US" sz="2800" dirty="0" smtClean="0"/>
              <a:t>u</a:t>
            </a:r>
            <a:r>
              <a:rPr lang="ru-RU" sz="2800" dirty="0" smtClean="0"/>
              <a:t>С</a:t>
            </a:r>
            <a:r>
              <a:rPr lang="en-US" sz="2800" dirty="0" smtClean="0"/>
              <a:t>l</a:t>
            </a:r>
            <a:r>
              <a:rPr lang="ru-RU" sz="2800" baseline="-25000" dirty="0" smtClean="0"/>
              <a:t>4</a:t>
            </a:r>
            <a:r>
              <a:rPr lang="ru-RU" sz="2800" baseline="30000" dirty="0" smtClean="0"/>
              <a:t>-</a:t>
            </a:r>
            <a:r>
              <a:rPr lang="ru-RU" sz="2800" dirty="0" smtClean="0"/>
              <a:t> </a:t>
            </a:r>
            <a:r>
              <a:rPr lang="ru-RU" sz="2800" dirty="0" err="1" smtClean="0"/>
              <a:t>аниондары</a:t>
            </a:r>
            <a:r>
              <a:rPr lang="ru-RU" sz="2800" dirty="0" smtClean="0"/>
              <a:t> </a:t>
            </a:r>
            <a:r>
              <a:rPr lang="ru-RU" sz="2800" dirty="0" err="1" smtClean="0"/>
              <a:t>түрінде кездеседі</a:t>
            </a:r>
            <a:r>
              <a:rPr lang="ru-RU" sz="2800" dirty="0" smtClean="0"/>
              <a:t>.</a:t>
            </a:r>
            <a:endParaRPr lang="ru-RU" dirty="0" smtClean="0">
              <a:solidFill>
                <a:schemeClr val="tx2">
                  <a:lumMod val="75000"/>
                </a:schemeClr>
              </a:solidFill>
            </a:endParaRPr>
          </a:p>
          <a:p>
            <a:endParaRPr lang="ru-RU" dirty="0"/>
          </a:p>
        </p:txBody>
      </p:sp>
      <p:pic>
        <p:nvPicPr>
          <p:cNvPr id="5" name="Рисунок 4"/>
          <p:cNvPicPr/>
          <p:nvPr/>
        </p:nvPicPr>
        <p:blipFill>
          <a:blip r:embed="rId2"/>
          <a:srcRect l="43453" t="30199" r="36950" b="58975"/>
          <a:stretch>
            <a:fillRect/>
          </a:stretch>
        </p:blipFill>
        <p:spPr bwMode="auto">
          <a:xfrm>
            <a:off x="2143108" y="1214422"/>
            <a:ext cx="4143404" cy="107157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71472" y="428604"/>
            <a:ext cx="7658128" cy="5697559"/>
          </a:xfrm>
        </p:spPr>
        <p:txBody>
          <a:bodyPr>
            <a:noAutofit/>
          </a:bodyPr>
          <a:lstStyle/>
          <a:p>
            <a:r>
              <a:rPr lang="ru-RU" sz="1800" dirty="0" err="1" smtClean="0"/>
              <a:t>Егер</a:t>
            </a:r>
            <a:r>
              <a:rPr lang="ru-RU" sz="1800" dirty="0" smtClean="0"/>
              <a:t> </a:t>
            </a:r>
            <a:r>
              <a:rPr lang="ru-RU" sz="1800" dirty="0" err="1" smtClean="0"/>
              <a:t>анодтардағы күміс мөлшері </a:t>
            </a:r>
            <a:r>
              <a:rPr lang="ru-RU" sz="1800" dirty="0" smtClean="0"/>
              <a:t>аз </a:t>
            </a:r>
            <a:r>
              <a:rPr lang="ru-RU" sz="1800" dirty="0" err="1" smtClean="0"/>
              <a:t>болса</a:t>
            </a:r>
            <a:r>
              <a:rPr lang="ru-RU" sz="1800" dirty="0" smtClean="0"/>
              <a:t> (5-6% - дан аз), </a:t>
            </a:r>
            <a:r>
              <a:rPr lang="ru-RU" sz="1800" dirty="0" err="1" smtClean="0"/>
              <a:t>онда</a:t>
            </a:r>
            <a:r>
              <a:rPr lang="ru-RU" sz="1800" dirty="0" smtClean="0"/>
              <a:t> </a:t>
            </a:r>
            <a:r>
              <a:rPr lang="ru-RU" sz="1800" dirty="0" err="1" smtClean="0"/>
              <a:t>алтынның электролизін</a:t>
            </a:r>
            <a:r>
              <a:rPr lang="ru-RU" sz="1800" dirty="0" smtClean="0"/>
              <a:t> </a:t>
            </a:r>
            <a:r>
              <a:rPr lang="ru-RU" sz="1800" dirty="0" err="1" smtClean="0"/>
              <a:t>тұрақты </a:t>
            </a:r>
            <a:r>
              <a:rPr lang="ru-RU" sz="1800" dirty="0" smtClean="0"/>
              <a:t>ток </a:t>
            </a:r>
            <a:r>
              <a:rPr lang="ru-RU" sz="1800" dirty="0" err="1" smtClean="0"/>
              <a:t>көмегімен жүргізуге болады</a:t>
            </a:r>
            <a:r>
              <a:rPr lang="ru-RU" sz="1800" dirty="0" smtClean="0"/>
              <a:t>. </a:t>
            </a:r>
            <a:r>
              <a:rPr lang="ru-RU" sz="1800" dirty="0" err="1" smtClean="0"/>
              <a:t>Бұл жағдайда хлорлы</a:t>
            </a:r>
            <a:r>
              <a:rPr lang="ru-RU" sz="1800" dirty="0" smtClean="0"/>
              <a:t> </a:t>
            </a:r>
            <a:r>
              <a:rPr lang="ru-RU" sz="1800" dirty="0" err="1" smtClean="0"/>
              <a:t>күміс күшті </a:t>
            </a:r>
            <a:r>
              <a:rPr lang="ru-RU" sz="1800" dirty="0" smtClean="0"/>
              <a:t>пленка </a:t>
            </a:r>
            <a:r>
              <a:rPr lang="ru-RU" sz="1800" dirty="0" err="1" smtClean="0"/>
              <a:t>жасамай</a:t>
            </a:r>
            <a:r>
              <a:rPr lang="ru-RU" sz="1800" dirty="0" smtClean="0"/>
              <a:t>, анод </a:t>
            </a:r>
            <a:r>
              <a:rPr lang="ru-RU" sz="1800" dirty="0" err="1" smtClean="0"/>
              <a:t>шламына</a:t>
            </a:r>
            <a:r>
              <a:rPr lang="ru-RU" sz="1800" dirty="0" smtClean="0"/>
              <a:t> </a:t>
            </a:r>
            <a:r>
              <a:rPr lang="ru-RU" sz="1800" dirty="0" err="1" smtClean="0"/>
              <a:t>оңай түседі</a:t>
            </a:r>
            <a:r>
              <a:rPr lang="ru-RU" sz="1800" dirty="0" smtClean="0"/>
              <a:t>. </a:t>
            </a:r>
            <a:r>
              <a:rPr lang="ru-RU" sz="1800" dirty="0" err="1" smtClean="0"/>
              <a:t>Күмістен басқа,</a:t>
            </a:r>
            <a:r>
              <a:rPr lang="ru-RU" sz="1800" dirty="0" smtClean="0"/>
              <a:t> </a:t>
            </a:r>
            <a:r>
              <a:rPr lang="kk-KZ" sz="1800" dirty="0" smtClean="0"/>
              <a:t>а</a:t>
            </a:r>
            <a:r>
              <a:rPr lang="ru-RU" sz="1800" dirty="0" err="1" smtClean="0"/>
              <a:t>лтын</a:t>
            </a:r>
            <a:r>
              <a:rPr lang="ru-RU" sz="1800" dirty="0" smtClean="0"/>
              <a:t> </a:t>
            </a:r>
            <a:r>
              <a:rPr lang="ru-RU" sz="1800" dirty="0" err="1" smtClean="0"/>
              <a:t>анодтарда</a:t>
            </a:r>
            <a:r>
              <a:rPr lang="ru-RU" sz="1800" dirty="0" smtClean="0"/>
              <a:t> </a:t>
            </a:r>
            <a:r>
              <a:rPr lang="ru-RU" sz="1800" dirty="0" err="1" smtClean="0"/>
              <a:t>әдетте </a:t>
            </a:r>
            <a:r>
              <a:rPr lang="ru-RU" sz="1800" dirty="0" smtClean="0"/>
              <a:t>мыс, </a:t>
            </a:r>
            <a:r>
              <a:rPr lang="ru-RU" sz="1800" dirty="0" err="1" smtClean="0"/>
              <a:t>қорғасын, </a:t>
            </a:r>
            <a:r>
              <a:rPr lang="ru-RU" sz="1800" dirty="0" smtClean="0"/>
              <a:t>висмут, теллур, </a:t>
            </a:r>
            <a:r>
              <a:rPr lang="ru-RU" sz="1800" dirty="0" err="1" smtClean="0"/>
              <a:t>темір</a:t>
            </a:r>
            <a:r>
              <a:rPr lang="ru-RU" sz="1800" dirty="0" smtClean="0"/>
              <a:t>, </a:t>
            </a:r>
            <a:r>
              <a:rPr lang="ru-RU" sz="1800" dirty="0" err="1" smtClean="0"/>
              <a:t>қалайы, </a:t>
            </a:r>
            <a:r>
              <a:rPr lang="ru-RU" sz="1800" dirty="0" smtClean="0"/>
              <a:t>мышьяк, сурьма, платина, палладий </a:t>
            </a:r>
            <a:r>
              <a:rPr lang="ru-RU" sz="1800" dirty="0" err="1" smtClean="0"/>
              <a:t>болады</a:t>
            </a:r>
            <a:r>
              <a:rPr lang="ru-RU" sz="1800" dirty="0" smtClean="0"/>
              <a:t>. </a:t>
            </a:r>
            <a:r>
              <a:rPr lang="ru-RU" sz="1800" dirty="0" err="1" smtClean="0"/>
              <a:t>Мұндай көп компонентті</a:t>
            </a:r>
            <a:r>
              <a:rPr lang="ru-RU" sz="1800" dirty="0" smtClean="0"/>
              <a:t> </a:t>
            </a:r>
            <a:r>
              <a:rPr lang="ru-RU" sz="1800" dirty="0" err="1" smtClean="0"/>
              <a:t>қорытпаның </a:t>
            </a:r>
            <a:r>
              <a:rPr lang="ru-RU" sz="1800" dirty="0" smtClean="0"/>
              <a:t>еру </a:t>
            </a:r>
            <a:r>
              <a:rPr lang="ru-RU" sz="1800" dirty="0" err="1" smtClean="0"/>
              <a:t>механизмі</a:t>
            </a:r>
            <a:r>
              <a:rPr lang="ru-RU" sz="1800" dirty="0" smtClean="0"/>
              <a:t> </a:t>
            </a:r>
            <a:r>
              <a:rPr lang="ru-RU" sz="1800" dirty="0" err="1" smtClean="0"/>
              <a:t>өте күрделі және зерттелмеген</a:t>
            </a:r>
            <a:r>
              <a:rPr lang="ru-RU" sz="1800" dirty="0" smtClean="0"/>
              <a:t>. </a:t>
            </a:r>
            <a:r>
              <a:rPr lang="ru-RU" sz="1800" dirty="0" err="1" smtClean="0"/>
              <a:t>Алтынға қарағанда</a:t>
            </a:r>
            <a:r>
              <a:rPr lang="ru-RU" sz="1800" dirty="0" smtClean="0"/>
              <a:t> </a:t>
            </a:r>
            <a:r>
              <a:rPr lang="kk-KZ" sz="1800" dirty="0" smtClean="0"/>
              <a:t>мыс терісэлектрлі болады да, </a:t>
            </a:r>
            <a:r>
              <a:rPr lang="ru-RU" sz="1800" dirty="0" err="1" smtClean="0"/>
              <a:t>ерітіндіге</a:t>
            </a:r>
            <a:r>
              <a:rPr lang="ru-RU" sz="1800" dirty="0" smtClean="0"/>
              <a:t> </a:t>
            </a:r>
            <a:r>
              <a:rPr lang="kk-KZ" sz="1800" dirty="0" smtClean="0"/>
              <a:t>өтеді</a:t>
            </a:r>
            <a:r>
              <a:rPr lang="ru-RU" sz="1800" dirty="0" smtClean="0"/>
              <a:t> </a:t>
            </a:r>
            <a:r>
              <a:rPr lang="ru-RU" sz="1800" dirty="0" err="1" smtClean="0"/>
              <a:t>және белгілі</a:t>
            </a:r>
            <a:r>
              <a:rPr lang="ru-RU" sz="1800" dirty="0" smtClean="0"/>
              <a:t> </a:t>
            </a:r>
            <a:r>
              <a:rPr lang="ru-RU" sz="1800" dirty="0" err="1" smtClean="0"/>
              <a:t>бір</a:t>
            </a:r>
            <a:r>
              <a:rPr lang="ru-RU" sz="1800" dirty="0" smtClean="0"/>
              <a:t> </a:t>
            </a:r>
            <a:r>
              <a:rPr lang="ru-RU" sz="1800" dirty="0" err="1" smtClean="0"/>
              <a:t>шектеуден</a:t>
            </a:r>
            <a:r>
              <a:rPr lang="ru-RU" sz="1800" dirty="0" smtClean="0"/>
              <a:t> </a:t>
            </a:r>
            <a:r>
              <a:rPr lang="ru-RU" sz="1800" dirty="0" err="1" smtClean="0"/>
              <a:t>кейін</a:t>
            </a:r>
            <a:r>
              <a:rPr lang="ru-RU" sz="1800" dirty="0" smtClean="0"/>
              <a:t> </a:t>
            </a:r>
            <a:r>
              <a:rPr lang="ru-RU" sz="1800" dirty="0" err="1" smtClean="0"/>
              <a:t>электролитте</a:t>
            </a:r>
            <a:r>
              <a:rPr lang="ru-RU" sz="1800" dirty="0" smtClean="0"/>
              <a:t> </a:t>
            </a:r>
            <a:r>
              <a:rPr lang="ru-RU" sz="1800" dirty="0" err="1" smtClean="0"/>
              <a:t>жиналуы</a:t>
            </a:r>
            <a:r>
              <a:rPr lang="ru-RU" sz="1800" dirty="0" smtClean="0"/>
              <a:t> мыс пен </a:t>
            </a:r>
            <a:r>
              <a:rPr lang="ru-RU" sz="1800" dirty="0" err="1" smtClean="0"/>
              <a:t>алтынның бірлескен</a:t>
            </a:r>
            <a:r>
              <a:rPr lang="ru-RU" sz="1800" dirty="0" smtClean="0"/>
              <a:t> </a:t>
            </a:r>
            <a:r>
              <a:rPr lang="ru-RU" sz="1800" dirty="0" err="1" smtClean="0"/>
              <a:t>разрядына</a:t>
            </a:r>
            <a:r>
              <a:rPr lang="ru-RU" sz="1800" dirty="0" smtClean="0"/>
              <a:t> </a:t>
            </a:r>
            <a:r>
              <a:rPr lang="ru-RU" sz="1800" dirty="0" err="1" smtClean="0"/>
              <a:t>қауіп төндіреді</a:t>
            </a:r>
            <a:r>
              <a:rPr lang="ru-RU" sz="1800" dirty="0" smtClean="0"/>
              <a:t>. </a:t>
            </a:r>
            <a:r>
              <a:rPr lang="ru-RU" sz="1800" dirty="0" err="1" smtClean="0"/>
              <a:t>Сондықтан анодтарда</a:t>
            </a:r>
            <a:r>
              <a:rPr lang="ru-RU" sz="1800" dirty="0" smtClean="0"/>
              <a:t> мыс </a:t>
            </a:r>
            <a:r>
              <a:rPr lang="ru-RU" sz="1800" dirty="0" err="1" smtClean="0"/>
              <a:t>көп болған кезде</a:t>
            </a:r>
            <a:r>
              <a:rPr lang="ru-RU" sz="1800" dirty="0" smtClean="0"/>
              <a:t> (2% - дан </a:t>
            </a:r>
            <a:r>
              <a:rPr lang="ru-RU" sz="1800" dirty="0" err="1" smtClean="0"/>
              <a:t>жоғары</a:t>
            </a:r>
            <a:r>
              <a:rPr lang="ru-RU" sz="1800" dirty="0" smtClean="0"/>
              <a:t>) </a:t>
            </a:r>
            <a:r>
              <a:rPr lang="ru-RU" sz="1800" dirty="0" err="1" smtClean="0"/>
              <a:t>электролитті</a:t>
            </a:r>
            <a:r>
              <a:rPr lang="ru-RU" sz="1800" dirty="0" smtClean="0"/>
              <a:t> </a:t>
            </a:r>
            <a:r>
              <a:rPr lang="ru-RU" sz="1800" dirty="0" err="1" smtClean="0"/>
              <a:t>жиі</a:t>
            </a:r>
            <a:r>
              <a:rPr lang="ru-RU" sz="1800" dirty="0" smtClean="0"/>
              <a:t> </a:t>
            </a:r>
            <a:r>
              <a:rPr lang="ru-RU" sz="1800" dirty="0" err="1" smtClean="0"/>
              <a:t>өзгерту керек</a:t>
            </a:r>
            <a:r>
              <a:rPr lang="ru-RU" sz="1800" dirty="0" smtClean="0"/>
              <a:t>. </a:t>
            </a:r>
            <a:r>
              <a:rPr lang="ru-RU" sz="1800" dirty="0" err="1" smtClean="0"/>
              <a:t>Электролиттегі</a:t>
            </a:r>
            <a:r>
              <a:rPr lang="ru-RU" sz="1800" dirty="0" smtClean="0"/>
              <a:t> </a:t>
            </a:r>
            <a:r>
              <a:rPr lang="kk-KZ" sz="1800" dirty="0" smtClean="0"/>
              <a:t>м</a:t>
            </a:r>
            <a:r>
              <a:rPr lang="ru-RU" sz="1800" dirty="0" err="1" smtClean="0"/>
              <a:t>ыстың</a:t>
            </a:r>
            <a:r>
              <a:rPr lang="ru-RU" sz="1800" dirty="0" smtClean="0"/>
              <a:t> </a:t>
            </a:r>
            <a:r>
              <a:rPr lang="kk-KZ" sz="1800" dirty="0" smtClean="0"/>
              <a:t>белгіленген</a:t>
            </a:r>
            <a:r>
              <a:rPr lang="ru-RU" sz="1800" dirty="0" smtClean="0"/>
              <a:t> </a:t>
            </a:r>
            <a:r>
              <a:rPr lang="ru-RU" sz="1800" dirty="0" err="1" smtClean="0"/>
              <a:t>мөлшері </a:t>
            </a:r>
            <a:r>
              <a:rPr lang="ru-RU" sz="1800" dirty="0" smtClean="0"/>
              <a:t>90 г/л </a:t>
            </a:r>
            <a:r>
              <a:rPr lang="ru-RU" sz="1800" dirty="0" err="1" smtClean="0"/>
              <a:t>құрайды</a:t>
            </a:r>
            <a:r>
              <a:rPr lang="ru-RU" sz="1800" dirty="0" smtClean="0"/>
              <a:t>.</a:t>
            </a:r>
          </a:p>
          <a:p>
            <a:r>
              <a:rPr lang="ru-RU" sz="1800" dirty="0" err="1" smtClean="0"/>
              <a:t>Қорғасын терісэлектрлігі</a:t>
            </a:r>
            <a:r>
              <a:rPr lang="ru-RU" sz="1800" dirty="0" smtClean="0"/>
              <a:t> </a:t>
            </a:r>
            <a:r>
              <a:rPr lang="ru-RU" sz="1800" dirty="0" err="1" smtClean="0"/>
              <a:t>жоғары болып</a:t>
            </a:r>
            <a:r>
              <a:rPr lang="ru-RU" sz="1800" dirty="0" smtClean="0"/>
              <a:t> </a:t>
            </a:r>
            <a:r>
              <a:rPr lang="ru-RU" sz="1800" dirty="0" err="1" smtClean="0"/>
              <a:t>келеді</a:t>
            </a:r>
            <a:r>
              <a:rPr lang="ru-RU" sz="1800" dirty="0" smtClean="0"/>
              <a:t>. </a:t>
            </a:r>
            <a:r>
              <a:rPr lang="ru-RU" sz="1800" dirty="0" err="1" smtClean="0"/>
              <a:t>Ең алдымен</a:t>
            </a:r>
            <a:r>
              <a:rPr lang="ru-RU" sz="1800" dirty="0" smtClean="0"/>
              <a:t> </a:t>
            </a:r>
            <a:r>
              <a:rPr lang="kk-KZ" sz="1800" dirty="0" smtClean="0"/>
              <a:t>ол </a:t>
            </a:r>
            <a:r>
              <a:rPr lang="ru-RU" sz="1800" dirty="0" err="1" smtClean="0"/>
              <a:t>анодта</a:t>
            </a:r>
            <a:r>
              <a:rPr lang="ru-RU" sz="1800" dirty="0" smtClean="0"/>
              <a:t> </a:t>
            </a:r>
            <a:r>
              <a:rPr lang="ru-RU" sz="1800" dirty="0" err="1" smtClean="0"/>
              <a:t>ериді</a:t>
            </a:r>
            <a:r>
              <a:rPr lang="kk-KZ" sz="1800" dirty="0" smtClean="0"/>
              <a:t> де</a:t>
            </a:r>
            <a:r>
              <a:rPr lang="ru-RU" sz="1800" dirty="0" smtClean="0"/>
              <a:t>,  </a:t>
            </a:r>
            <a:r>
              <a:rPr lang="ru-RU" sz="1800" dirty="0" err="1" smtClean="0"/>
              <a:t>электролитте</a:t>
            </a:r>
            <a:r>
              <a:rPr lang="ru-RU" sz="1800" dirty="0" smtClean="0"/>
              <a:t> Р</a:t>
            </a:r>
            <a:r>
              <a:rPr lang="en-US" sz="1800" dirty="0" smtClean="0"/>
              <a:t>b</a:t>
            </a:r>
            <a:r>
              <a:rPr lang="ru-RU" sz="1800" dirty="0" smtClean="0"/>
              <a:t>С</a:t>
            </a:r>
            <a:r>
              <a:rPr lang="en-US" sz="1800" dirty="0" smtClean="0"/>
              <a:t>l</a:t>
            </a:r>
            <a:r>
              <a:rPr lang="ru-RU" sz="1800" baseline="-25000" dirty="0" smtClean="0"/>
              <a:t>2 </a:t>
            </a:r>
            <a:r>
              <a:rPr lang="ru-RU" sz="1800" dirty="0" err="1" smtClean="0"/>
              <a:t>ол</a:t>
            </a:r>
            <a:r>
              <a:rPr lang="ru-RU" sz="1800" dirty="0" smtClean="0"/>
              <a:t> </a:t>
            </a:r>
            <a:r>
              <a:rPr lang="ru-RU" sz="1800" dirty="0" err="1" smtClean="0"/>
              <a:t>ерігіштігімен</a:t>
            </a:r>
            <a:r>
              <a:rPr lang="ru-RU" sz="1800" dirty="0" smtClean="0"/>
              <a:t> </a:t>
            </a:r>
            <a:r>
              <a:rPr lang="ru-RU" sz="1800" dirty="0" err="1" smtClean="0"/>
              <a:t>анықталатын концентрацияда</a:t>
            </a:r>
            <a:r>
              <a:rPr lang="ru-RU" sz="1800" dirty="0" smtClean="0"/>
              <a:t> </a:t>
            </a:r>
            <a:r>
              <a:rPr lang="ru-RU" sz="1800" dirty="0" err="1" smtClean="0"/>
              <a:t>қалады</a:t>
            </a:r>
            <a:r>
              <a:rPr lang="ru-RU" sz="1800" dirty="0" smtClean="0"/>
              <a:t>. Электролит </a:t>
            </a:r>
            <a:r>
              <a:rPr lang="ru-RU" sz="1800" dirty="0" err="1" smtClean="0"/>
              <a:t>қорғасын хлоридімен</a:t>
            </a:r>
            <a:r>
              <a:rPr lang="ru-RU" sz="1800" dirty="0" smtClean="0"/>
              <a:t> </a:t>
            </a:r>
            <a:r>
              <a:rPr lang="ru-RU" sz="1800" dirty="0" err="1" smtClean="0"/>
              <a:t>қаныққан кезде</a:t>
            </a:r>
            <a:r>
              <a:rPr lang="ru-RU" sz="1800" dirty="0" smtClean="0"/>
              <a:t> </a:t>
            </a:r>
            <a:r>
              <a:rPr lang="ru-RU" sz="1800" dirty="0" err="1" smtClean="0"/>
              <a:t>анодта</a:t>
            </a:r>
            <a:r>
              <a:rPr lang="ru-RU" sz="1800" dirty="0" smtClean="0"/>
              <a:t> Р</a:t>
            </a:r>
            <a:r>
              <a:rPr lang="en-US" sz="1800" dirty="0" smtClean="0"/>
              <a:t>b</a:t>
            </a:r>
            <a:r>
              <a:rPr lang="ru-RU" sz="1800" dirty="0" smtClean="0"/>
              <a:t>С</a:t>
            </a:r>
            <a:r>
              <a:rPr lang="en-US" sz="1800" dirty="0" smtClean="0"/>
              <a:t>l</a:t>
            </a:r>
            <a:r>
              <a:rPr lang="ru-RU" sz="1800" baseline="-25000" dirty="0" smtClean="0"/>
              <a:t>2</a:t>
            </a:r>
            <a:r>
              <a:rPr lang="ru-RU" sz="1800" dirty="0" smtClean="0"/>
              <a:t> </a:t>
            </a:r>
            <a:r>
              <a:rPr lang="ru-RU" sz="1800" dirty="0" err="1" smtClean="0"/>
              <a:t>қатты тұзының пленкасы</a:t>
            </a:r>
            <a:r>
              <a:rPr lang="ru-RU" sz="1800" dirty="0" smtClean="0"/>
              <a:t> </a:t>
            </a:r>
            <a:r>
              <a:rPr lang="ru-RU" sz="1800" dirty="0" err="1" smtClean="0"/>
              <a:t>пайда</a:t>
            </a:r>
            <a:r>
              <a:rPr lang="ru-RU" sz="1800" dirty="0" smtClean="0"/>
              <a:t> </a:t>
            </a:r>
            <a:r>
              <a:rPr lang="ru-RU" sz="1800" dirty="0" err="1" smtClean="0"/>
              <a:t>болуы</a:t>
            </a:r>
            <a:r>
              <a:rPr lang="ru-RU" sz="1800" dirty="0" smtClean="0"/>
              <a:t> </a:t>
            </a:r>
            <a:r>
              <a:rPr lang="ru-RU" sz="1800" dirty="0" err="1" smtClean="0"/>
              <a:t>мүмкін</a:t>
            </a:r>
            <a:r>
              <a:rPr lang="ru-RU" sz="1800" dirty="0" smtClean="0"/>
              <a:t>, </a:t>
            </a:r>
            <a:r>
              <a:rPr lang="ru-RU" sz="1800" dirty="0" err="1" smtClean="0"/>
              <a:t>ол</a:t>
            </a:r>
            <a:r>
              <a:rPr lang="ru-RU" sz="1800" dirty="0" smtClean="0"/>
              <a:t> </a:t>
            </a:r>
            <a:r>
              <a:rPr lang="ru-RU" sz="1800" dirty="0" err="1" smtClean="0"/>
              <a:t>күміс хлоридімен</a:t>
            </a:r>
            <a:r>
              <a:rPr lang="ru-RU" sz="1800" dirty="0" smtClean="0"/>
              <a:t> </a:t>
            </a:r>
            <a:r>
              <a:rPr lang="ru-RU" sz="1800" dirty="0" err="1" smtClean="0"/>
              <a:t>бірге</a:t>
            </a:r>
            <a:r>
              <a:rPr lang="ru-RU" sz="1800" dirty="0" smtClean="0"/>
              <a:t> </a:t>
            </a:r>
            <a:r>
              <a:rPr lang="ru-RU" sz="1800" dirty="0" err="1" smtClean="0"/>
              <a:t>бөлініп</a:t>
            </a:r>
            <a:r>
              <a:rPr lang="ru-RU" sz="1800" dirty="0" smtClean="0"/>
              <a:t>, </a:t>
            </a:r>
            <a:r>
              <a:rPr lang="ru-RU" sz="1800" dirty="0" err="1" smtClean="0"/>
              <a:t>анодтың енжарлығын тудырады</a:t>
            </a:r>
            <a:r>
              <a:rPr lang="ru-RU" sz="1800" dirty="0" smtClean="0"/>
              <a:t>. </a:t>
            </a:r>
            <a:r>
              <a:rPr lang="ru-RU" sz="1800" dirty="0" err="1" smtClean="0"/>
              <a:t>Егер</a:t>
            </a:r>
            <a:r>
              <a:rPr lang="ru-RU" sz="1800" dirty="0" smtClean="0"/>
              <a:t> </a:t>
            </a:r>
            <a:r>
              <a:rPr lang="ru-RU" sz="1800" dirty="0" err="1" smtClean="0"/>
              <a:t>күміс </a:t>
            </a:r>
            <a:r>
              <a:rPr lang="ru-RU" sz="1800" dirty="0" smtClean="0"/>
              <a:t>пен </a:t>
            </a:r>
            <a:r>
              <a:rPr lang="ru-RU" sz="1800" dirty="0" err="1" smtClean="0"/>
              <a:t>қорғасынның мөлшері </a:t>
            </a:r>
            <a:r>
              <a:rPr lang="ru-RU" sz="1800" dirty="0" smtClean="0"/>
              <a:t>13% - дан </a:t>
            </a:r>
            <a:r>
              <a:rPr lang="ru-RU" sz="1800" dirty="0" err="1" smtClean="0"/>
              <a:t>аспаса</a:t>
            </a:r>
            <a:r>
              <a:rPr lang="ru-RU" sz="1800" dirty="0" smtClean="0"/>
              <a:t>, </a:t>
            </a:r>
            <a:r>
              <a:rPr lang="ru-RU" sz="1800" dirty="0" err="1" smtClean="0"/>
              <a:t>анодтар</a:t>
            </a:r>
            <a:r>
              <a:rPr lang="ru-RU" sz="1800" dirty="0" smtClean="0"/>
              <a:t> </a:t>
            </a:r>
            <a:r>
              <a:rPr lang="ru-RU" sz="1800" dirty="0" err="1" smtClean="0"/>
              <a:t>пассивацияланбайды</a:t>
            </a:r>
            <a:r>
              <a:rPr lang="ru-RU" sz="1800" dirty="0" smtClean="0"/>
              <a:t>. </a:t>
            </a:r>
            <a:r>
              <a:rPr lang="ru-RU" sz="1800" dirty="0" err="1" smtClean="0"/>
              <a:t>Алтынның электролизі</a:t>
            </a:r>
            <a:r>
              <a:rPr lang="ru-RU" sz="1800" dirty="0" smtClean="0"/>
              <a:t> </a:t>
            </a:r>
            <a:r>
              <a:rPr lang="ru-RU" sz="1800" dirty="0" err="1" smtClean="0"/>
              <a:t>сыйымдылығы </a:t>
            </a:r>
            <a:r>
              <a:rPr lang="ru-RU" sz="1800" dirty="0" smtClean="0"/>
              <a:t>20-65 литр </a:t>
            </a:r>
            <a:r>
              <a:rPr lang="ru-RU" sz="1800" dirty="0" err="1" smtClean="0"/>
              <a:t>болатын</a:t>
            </a:r>
            <a:r>
              <a:rPr lang="ru-RU" sz="1800" dirty="0" smtClean="0"/>
              <a:t> </a:t>
            </a:r>
            <a:r>
              <a:rPr lang="ru-RU" sz="1800" dirty="0" err="1" smtClean="0"/>
              <a:t>кішкене</a:t>
            </a:r>
            <a:r>
              <a:rPr lang="ru-RU" sz="1800" dirty="0" smtClean="0"/>
              <a:t> фарфор </a:t>
            </a:r>
            <a:r>
              <a:rPr lang="ru-RU" sz="1800" dirty="0" err="1" smtClean="0"/>
              <a:t>немесе</a:t>
            </a:r>
            <a:r>
              <a:rPr lang="ru-RU" sz="1800" dirty="0" smtClean="0"/>
              <a:t> винипласт </a:t>
            </a:r>
            <a:r>
              <a:rPr lang="ru-RU" sz="1800" dirty="0" err="1" smtClean="0"/>
              <a:t>ванналарында</a:t>
            </a:r>
            <a:r>
              <a:rPr lang="ru-RU" sz="1800" dirty="0" smtClean="0"/>
              <a:t> </a:t>
            </a:r>
            <a:r>
              <a:rPr lang="ru-RU" sz="1800" dirty="0" err="1" smtClean="0"/>
              <a:t>жүзеге асырылады</a:t>
            </a:r>
            <a:r>
              <a:rPr lang="ru-RU" sz="1800" dirty="0" smtClean="0"/>
              <a:t>.</a:t>
            </a:r>
          </a:p>
          <a:p>
            <a:endParaRPr lang="ru-RU" sz="1800" dirty="0" smtClean="0"/>
          </a:p>
          <a:p>
            <a:endParaRPr lang="ru-RU"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4294967295"/>
          </p:nvPr>
        </p:nvSpPr>
        <p:spPr>
          <a:xfrm>
            <a:off x="500034" y="500042"/>
            <a:ext cx="8215370" cy="5626121"/>
          </a:xfrm>
        </p:spPr>
        <p:txBody>
          <a:bodyPr>
            <a:noAutofit/>
          </a:bodyPr>
          <a:lstStyle/>
          <a:p>
            <a:r>
              <a:rPr lang="ru-RU" sz="1800" dirty="0" err="1" smtClean="0"/>
              <a:t>Отандық тәжірибеде сыйымдылығы </a:t>
            </a:r>
            <a:r>
              <a:rPr lang="ru-RU" sz="1800" dirty="0" smtClean="0"/>
              <a:t>25 литр </a:t>
            </a:r>
            <a:r>
              <a:rPr lang="ru-RU" sz="1800" dirty="0" err="1" smtClean="0"/>
              <a:t>болатын</a:t>
            </a:r>
            <a:r>
              <a:rPr lang="ru-RU" sz="1800" dirty="0" smtClean="0"/>
              <a:t> </a:t>
            </a:r>
            <a:r>
              <a:rPr lang="kk-KZ" sz="1800" dirty="0" smtClean="0"/>
              <a:t>ф</a:t>
            </a:r>
            <a:r>
              <a:rPr lang="ru-RU" sz="1800" dirty="0" err="1" smtClean="0"/>
              <a:t>арфор</a:t>
            </a:r>
            <a:r>
              <a:rPr lang="ru-RU" sz="1800" dirty="0" smtClean="0"/>
              <a:t> </a:t>
            </a:r>
            <a:r>
              <a:rPr lang="ru-RU" sz="1800" dirty="0" err="1" smtClean="0"/>
              <a:t>ванналары</a:t>
            </a:r>
            <a:r>
              <a:rPr lang="ru-RU" sz="1800" dirty="0" smtClean="0"/>
              <a:t> </a:t>
            </a:r>
            <a:r>
              <a:rPr lang="ru-RU" sz="1800" dirty="0" err="1" smtClean="0"/>
              <a:t>қолданылады.</a:t>
            </a:r>
            <a:r>
              <a:rPr lang="kk-KZ" sz="1800" dirty="0" smtClean="0"/>
              <a:t> Катодтар ретінде таза электролитті алтынды илектеу арқылы жасалған қалыңдығы 0,1—0,25 мм алтын қаңылтыры. </a:t>
            </a:r>
            <a:r>
              <a:rPr lang="ru-RU" sz="1800" dirty="0" err="1" smtClean="0"/>
              <a:t>Катодтарға қаттылық </a:t>
            </a:r>
            <a:r>
              <a:rPr lang="ru-RU" sz="1800" dirty="0" smtClean="0"/>
              <a:t>беру </a:t>
            </a:r>
            <a:r>
              <a:rPr lang="ru-RU" sz="1800" dirty="0" err="1" smtClean="0"/>
              <a:t>үшін олар</a:t>
            </a:r>
            <a:r>
              <a:rPr lang="ru-RU" sz="1800" dirty="0" smtClean="0"/>
              <a:t> </a:t>
            </a:r>
            <a:r>
              <a:rPr lang="ru-RU" sz="1800" dirty="0" err="1" smtClean="0"/>
              <a:t>арнайы</a:t>
            </a:r>
            <a:r>
              <a:rPr lang="ru-RU" sz="1800" dirty="0" smtClean="0"/>
              <a:t> </a:t>
            </a:r>
            <a:r>
              <a:rPr lang="ru-RU" sz="1800" dirty="0" err="1" smtClean="0"/>
              <a:t>престе</a:t>
            </a:r>
            <a:r>
              <a:rPr lang="kk-KZ" sz="1800" dirty="0" smtClean="0"/>
              <a:t> бедерленеді (рифление)</a:t>
            </a:r>
            <a:r>
              <a:rPr lang="ru-RU" sz="1800" dirty="0" smtClean="0"/>
              <a:t>. </a:t>
            </a:r>
            <a:r>
              <a:rPr lang="ru-RU" sz="1800" dirty="0" err="1" smtClean="0"/>
              <a:t>Ваннаға </a:t>
            </a:r>
            <a:r>
              <a:rPr lang="ru-RU" sz="1800" dirty="0" smtClean="0"/>
              <a:t>(</a:t>
            </a:r>
            <a:r>
              <a:rPr lang="ru-RU" sz="1800" dirty="0" err="1" smtClean="0"/>
              <a:t>сурет</a:t>
            </a:r>
            <a:r>
              <a:rPr lang="ru-RU" sz="1800" dirty="0" smtClean="0"/>
              <a:t>. 132) </a:t>
            </a:r>
            <a:r>
              <a:rPr lang="ru-RU" sz="1800" dirty="0" err="1" smtClean="0"/>
              <a:t>алты</a:t>
            </a:r>
            <a:r>
              <a:rPr lang="ru-RU" sz="1800" dirty="0" smtClean="0"/>
              <a:t> </a:t>
            </a:r>
            <a:r>
              <a:rPr lang="ru-RU" sz="1800" dirty="0" err="1" smtClean="0"/>
              <a:t>штангаға </a:t>
            </a:r>
            <a:r>
              <a:rPr lang="ru-RU" sz="1800" dirty="0" smtClean="0"/>
              <a:t>18 катод (</a:t>
            </a:r>
            <a:r>
              <a:rPr lang="ru-RU" sz="1800" dirty="0" err="1" smtClean="0"/>
              <a:t>суретте</a:t>
            </a:r>
            <a:r>
              <a:rPr lang="ru-RU" sz="1800" dirty="0" smtClean="0"/>
              <a:t> </a:t>
            </a:r>
            <a:r>
              <a:rPr lang="ru-RU" sz="1800" dirty="0" err="1" smtClean="0"/>
              <a:t>көрсетілмеген</a:t>
            </a:r>
            <a:r>
              <a:rPr lang="ru-RU" sz="1800" dirty="0" smtClean="0"/>
              <a:t>) </a:t>
            </a:r>
            <a:r>
              <a:rPr lang="ru-RU" sz="1800" dirty="0" err="1" smtClean="0"/>
              <a:t>және </a:t>
            </a:r>
            <a:r>
              <a:rPr lang="ru-RU" sz="1800" dirty="0" smtClean="0"/>
              <a:t>бес </a:t>
            </a:r>
            <a:r>
              <a:rPr lang="ru-RU" sz="1800" dirty="0" err="1" smtClean="0"/>
              <a:t>штангаға </a:t>
            </a:r>
            <a:r>
              <a:rPr lang="ru-RU" sz="1800" dirty="0" smtClean="0"/>
              <a:t>15 анод (</a:t>
            </a:r>
            <a:r>
              <a:rPr lang="ru-RU" sz="1800" dirty="0" err="1" smtClean="0"/>
              <a:t>қатарынан үш анод</a:t>
            </a:r>
            <a:r>
              <a:rPr lang="ru-RU" sz="1800" dirty="0" smtClean="0"/>
              <a:t>) </a:t>
            </a:r>
            <a:r>
              <a:rPr lang="ru-RU" sz="1800" dirty="0" err="1" smtClean="0"/>
              <a:t>ілінеді</a:t>
            </a:r>
            <a:r>
              <a:rPr lang="ru-RU" sz="1800" dirty="0" smtClean="0"/>
              <a:t>. </a:t>
            </a:r>
            <a:r>
              <a:rPr lang="ru-RU" sz="1800" dirty="0" err="1" smtClean="0"/>
              <a:t>Бір</a:t>
            </a:r>
            <a:r>
              <a:rPr lang="ru-RU" sz="1800" dirty="0" smtClean="0"/>
              <a:t> </a:t>
            </a:r>
            <a:r>
              <a:rPr lang="ru-RU" sz="1800" dirty="0" err="1" smtClean="0"/>
              <a:t>анодтың массасы</a:t>
            </a:r>
            <a:r>
              <a:rPr lang="ru-RU" sz="1800" dirty="0" smtClean="0"/>
              <a:t> </a:t>
            </a:r>
            <a:r>
              <a:rPr lang="ru-RU" sz="1800" dirty="0" err="1" smtClean="0"/>
              <a:t>шамамен</a:t>
            </a:r>
            <a:r>
              <a:rPr lang="ru-RU" sz="1800" dirty="0" smtClean="0"/>
              <a:t> 2 кг </a:t>
            </a:r>
            <a:r>
              <a:rPr lang="ru-RU" sz="1800" dirty="0" err="1" smtClean="0"/>
              <a:t>құрайды</a:t>
            </a:r>
            <a:r>
              <a:rPr lang="ru-RU" sz="1800" dirty="0" smtClean="0"/>
              <a:t>. </a:t>
            </a:r>
            <a:r>
              <a:rPr lang="kk-KZ" sz="1800" dirty="0" smtClean="0"/>
              <a:t>А</a:t>
            </a:r>
            <a:r>
              <a:rPr lang="ru-RU" sz="1800" dirty="0" err="1" smtClean="0"/>
              <a:t>нодтар</a:t>
            </a:r>
            <a:r>
              <a:rPr lang="ru-RU" sz="1800" dirty="0" smtClean="0"/>
              <a:t> </a:t>
            </a:r>
            <a:r>
              <a:rPr lang="ru-RU" sz="1800" dirty="0" err="1" smtClean="0"/>
              <a:t>анодтарды</a:t>
            </a:r>
            <a:r>
              <a:rPr lang="ru-RU" sz="1800" dirty="0" smtClean="0"/>
              <a:t> </a:t>
            </a:r>
            <a:r>
              <a:rPr lang="ru-RU" sz="1800" dirty="0" err="1" smtClean="0"/>
              <a:t>құю кезінде</a:t>
            </a:r>
            <a:r>
              <a:rPr lang="ru-RU" sz="1800" dirty="0" smtClean="0"/>
              <a:t> </a:t>
            </a:r>
            <a:r>
              <a:rPr lang="ru-RU" sz="1800" dirty="0" err="1" smtClean="0"/>
              <a:t>металлға құйылған </a:t>
            </a:r>
            <a:r>
              <a:rPr lang="ru-RU" sz="1800" dirty="0" smtClean="0"/>
              <a:t>алтын </a:t>
            </a:r>
            <a:r>
              <a:rPr lang="ru-RU" sz="1800" dirty="0" err="1" smtClean="0"/>
              <a:t>таспалардың көмегімен штангаларға ілінеді</a:t>
            </a:r>
            <a:r>
              <a:rPr lang="ru-RU" sz="1800" dirty="0" smtClean="0"/>
              <a:t>. </a:t>
            </a:r>
            <a:r>
              <a:rPr lang="ru-RU" sz="1800" dirty="0" err="1" smtClean="0"/>
              <a:t>Электролиттің қажетті температурасын</a:t>
            </a:r>
            <a:r>
              <a:rPr lang="ru-RU" sz="1800" dirty="0" smtClean="0"/>
              <a:t> </a:t>
            </a:r>
            <a:r>
              <a:rPr lang="ru-RU" sz="1800" dirty="0" err="1" smtClean="0"/>
              <a:t>сақтау үшін ванналар</a:t>
            </a:r>
            <a:r>
              <a:rPr lang="ru-RU" sz="1800" dirty="0" smtClean="0"/>
              <a:t> су </a:t>
            </a:r>
            <a:r>
              <a:rPr lang="kk-KZ" sz="1800" dirty="0" smtClean="0"/>
              <a:t>моншаларына</a:t>
            </a:r>
            <a:r>
              <a:rPr lang="ru-RU" sz="1800" dirty="0" smtClean="0"/>
              <a:t> </a:t>
            </a:r>
            <a:r>
              <a:rPr lang="ru-RU" sz="1800" dirty="0" err="1" smtClean="0"/>
              <a:t>орнатылады</a:t>
            </a:r>
            <a:r>
              <a:rPr lang="ru-RU" sz="1800" dirty="0" smtClean="0"/>
              <a:t>. Электролит </a:t>
            </a:r>
            <a:r>
              <a:rPr lang="ru-RU" sz="1800" dirty="0" err="1" smtClean="0"/>
              <a:t>шыны</a:t>
            </a:r>
            <a:r>
              <a:rPr lang="ru-RU" sz="1800" dirty="0" smtClean="0"/>
              <a:t> </a:t>
            </a:r>
            <a:r>
              <a:rPr lang="ru-RU" sz="1800" dirty="0" err="1" smtClean="0"/>
              <a:t>түтікшелер арқылы ванналарға берілетін</a:t>
            </a:r>
            <a:r>
              <a:rPr lang="ru-RU" sz="1800" dirty="0" smtClean="0"/>
              <a:t> </a:t>
            </a:r>
            <a:r>
              <a:rPr lang="ru-RU" sz="1800" dirty="0" err="1" smtClean="0"/>
              <a:t>сығылған ауамен</a:t>
            </a:r>
            <a:r>
              <a:rPr lang="ru-RU" sz="1800" dirty="0" smtClean="0"/>
              <a:t> </a:t>
            </a:r>
            <a:r>
              <a:rPr lang="ru-RU" sz="1800" dirty="0" err="1" smtClean="0"/>
              <a:t>араластырылады</a:t>
            </a:r>
            <a:r>
              <a:rPr lang="ru-RU" sz="1800" dirty="0" smtClean="0"/>
              <a:t>. Электролиз </a:t>
            </a:r>
            <a:r>
              <a:rPr lang="ru-RU" sz="1800" dirty="0" err="1" smtClean="0"/>
              <a:t>кезінде</a:t>
            </a:r>
            <a:r>
              <a:rPr lang="ru-RU" sz="1800" dirty="0" smtClean="0"/>
              <a:t> хлор </a:t>
            </a:r>
            <a:r>
              <a:rPr lang="ru-RU" sz="1800" dirty="0" err="1" smtClean="0"/>
              <a:t>бөлінетіндіктен</a:t>
            </a:r>
            <a:r>
              <a:rPr lang="ru-RU" sz="1800" dirty="0" smtClean="0"/>
              <a:t>, </a:t>
            </a:r>
            <a:r>
              <a:rPr lang="ru-RU" sz="1800" dirty="0" err="1" smtClean="0"/>
              <a:t>ванналар</a:t>
            </a:r>
            <a:r>
              <a:rPr lang="ru-RU" sz="1800" dirty="0" smtClean="0"/>
              <a:t> </a:t>
            </a:r>
            <a:r>
              <a:rPr lang="ru-RU" sz="1800" dirty="0" err="1" smtClean="0"/>
              <a:t>арнайы</a:t>
            </a:r>
            <a:r>
              <a:rPr lang="ru-RU" sz="1800" dirty="0" smtClean="0"/>
              <a:t> сору </a:t>
            </a:r>
            <a:r>
              <a:rPr lang="ru-RU" sz="1800" dirty="0" err="1" smtClean="0"/>
              <a:t>шкафына</a:t>
            </a:r>
            <a:r>
              <a:rPr lang="ru-RU" sz="1800" dirty="0" smtClean="0"/>
              <a:t> </a:t>
            </a:r>
            <a:r>
              <a:rPr lang="ru-RU" sz="1800" dirty="0" err="1" smtClean="0"/>
              <a:t>орналастырылады</a:t>
            </a:r>
            <a:r>
              <a:rPr lang="ru-RU" sz="1800" dirty="0" smtClean="0"/>
              <a:t>. Ток </a:t>
            </a:r>
            <a:r>
              <a:rPr lang="ru-RU" sz="1800" dirty="0" err="1" smtClean="0"/>
              <a:t>шкафтың сыртын</a:t>
            </a:r>
            <a:r>
              <a:rPr lang="kk-KZ" sz="1800" dirty="0" smtClean="0"/>
              <a:t>ан</a:t>
            </a:r>
            <a:r>
              <a:rPr lang="ru-RU" sz="1800" dirty="0" smtClean="0"/>
              <a:t> мыс </a:t>
            </a:r>
            <a:r>
              <a:rPr lang="ru-RU" sz="1800" dirty="0" err="1" smtClean="0"/>
              <a:t>шиналарымен</a:t>
            </a:r>
            <a:r>
              <a:rPr lang="ru-RU" sz="1800" dirty="0" smtClean="0"/>
              <a:t>, ал </a:t>
            </a:r>
            <a:r>
              <a:rPr lang="ru-RU" sz="1800" dirty="0" err="1" smtClean="0"/>
              <a:t>ішінде</a:t>
            </a:r>
            <a:r>
              <a:rPr lang="ru-RU" sz="1800" dirty="0" smtClean="0"/>
              <a:t> </a:t>
            </a:r>
            <a:r>
              <a:rPr lang="kk-KZ" sz="1800" dirty="0" smtClean="0"/>
              <a:t>– </a:t>
            </a:r>
            <a:r>
              <a:rPr lang="ru-RU" sz="1800" dirty="0" smtClean="0"/>
              <a:t> хлор </a:t>
            </a:r>
            <a:r>
              <a:rPr lang="ru-RU" sz="1800" dirty="0" err="1" smtClean="0"/>
              <a:t>атмосферасында</a:t>
            </a:r>
            <a:r>
              <a:rPr lang="ru-RU" sz="1800" dirty="0" smtClean="0"/>
              <a:t> </a:t>
            </a:r>
            <a:r>
              <a:rPr lang="ru-RU" sz="1800" dirty="0" err="1" smtClean="0"/>
              <a:t>неғұрлым тұрақты күміс ретінде</a:t>
            </a:r>
            <a:r>
              <a:rPr lang="ru-RU" sz="1800" dirty="0" smtClean="0"/>
              <a:t> </a:t>
            </a:r>
            <a:r>
              <a:rPr lang="ru-RU" sz="1800" dirty="0" err="1" smtClean="0"/>
              <a:t>әкеледі</a:t>
            </a:r>
            <a:r>
              <a:rPr lang="ru-RU" sz="1800" dirty="0" smtClean="0"/>
              <a:t>. </a:t>
            </a:r>
            <a:r>
              <a:rPr lang="ru-RU" sz="1800" dirty="0" err="1" smtClean="0"/>
              <a:t>Күмістен электродтарды</a:t>
            </a:r>
            <a:r>
              <a:rPr lang="ru-RU" sz="1800" dirty="0" smtClean="0"/>
              <a:t> </a:t>
            </a:r>
            <a:r>
              <a:rPr lang="ru-RU" sz="1800" dirty="0" err="1" smtClean="0"/>
              <a:t>іліп</a:t>
            </a:r>
            <a:r>
              <a:rPr lang="ru-RU" sz="1800" dirty="0" smtClean="0"/>
              <a:t> </a:t>
            </a:r>
            <a:r>
              <a:rPr lang="ru-RU" sz="1800" dirty="0" err="1" smtClean="0"/>
              <a:t>қою үшін штангалар</a:t>
            </a:r>
            <a:r>
              <a:rPr lang="ru-RU" sz="1800" dirty="0" smtClean="0"/>
              <a:t> </a:t>
            </a:r>
            <a:r>
              <a:rPr lang="ru-RU" sz="1800" dirty="0" err="1" smtClean="0"/>
              <a:t>жасалады</a:t>
            </a:r>
            <a:r>
              <a:rPr lang="ru-RU" sz="1800" dirty="0" smtClean="0"/>
              <a:t>.</a:t>
            </a:r>
          </a:p>
          <a:p>
            <a:r>
              <a:rPr lang="ru-RU" sz="1800" dirty="0" err="1" smtClean="0"/>
              <a:t>Электролиттің құрамында </a:t>
            </a:r>
            <a:r>
              <a:rPr lang="ru-RU" sz="1800" dirty="0" smtClean="0"/>
              <a:t>70-200 г / л </a:t>
            </a:r>
            <a:r>
              <a:rPr lang="ru-RU" sz="1800" dirty="0" err="1" smtClean="0"/>
              <a:t>Au</a:t>
            </a:r>
            <a:r>
              <a:rPr lang="ru-RU" sz="1800" dirty="0" smtClean="0"/>
              <a:t> </a:t>
            </a:r>
            <a:r>
              <a:rPr lang="ru-RU" sz="1800" dirty="0" err="1" smtClean="0"/>
              <a:t>және </a:t>
            </a:r>
            <a:r>
              <a:rPr lang="ru-RU" sz="1800" dirty="0" smtClean="0"/>
              <a:t>40-1 00 г/л </a:t>
            </a:r>
            <a:r>
              <a:rPr lang="ru-RU" sz="1800" dirty="0" err="1" smtClean="0"/>
              <a:t>НСl</a:t>
            </a:r>
            <a:r>
              <a:rPr lang="ru-RU" sz="1800" dirty="0" smtClean="0"/>
              <a:t> бар. Электролиз 600-1500 </a:t>
            </a:r>
            <a:r>
              <a:rPr lang="kk-KZ" sz="1800" dirty="0" smtClean="0"/>
              <a:t>А</a:t>
            </a:r>
            <a:r>
              <a:rPr lang="ru-RU" sz="1800" dirty="0" smtClean="0"/>
              <a:t>/м</a:t>
            </a:r>
            <a:r>
              <a:rPr lang="ru-RU" sz="1800" baseline="30000" dirty="0" smtClean="0"/>
              <a:t>2</a:t>
            </a:r>
            <a:r>
              <a:rPr lang="ru-RU" sz="1800" dirty="0" smtClean="0"/>
              <a:t> </a:t>
            </a:r>
            <a:r>
              <a:rPr lang="ru-RU" sz="1800" dirty="0" err="1" smtClean="0"/>
              <a:t>асимметриялық токпен</a:t>
            </a:r>
            <a:r>
              <a:rPr lang="ru-RU" sz="1800" dirty="0" smtClean="0"/>
              <a:t> </a:t>
            </a:r>
            <a:r>
              <a:rPr lang="ru-RU" sz="1800" dirty="0" err="1" smtClean="0"/>
              <a:t>жүргізіледі</a:t>
            </a:r>
            <a:r>
              <a:rPr lang="ru-RU" sz="1800" dirty="0" smtClean="0"/>
              <a:t>. </a:t>
            </a:r>
            <a:r>
              <a:rPr lang="ru-RU" sz="1800" dirty="0" err="1" smtClean="0"/>
              <a:t>Айнымалы</a:t>
            </a:r>
            <a:r>
              <a:rPr lang="ru-RU" sz="1800" dirty="0" smtClean="0"/>
              <a:t> ток </a:t>
            </a:r>
            <a:r>
              <a:rPr lang="ru-RU" sz="1800" dirty="0" err="1" smtClean="0"/>
              <a:t>әдетте тұрақты токқа қарағанда </a:t>
            </a:r>
            <a:r>
              <a:rPr lang="ru-RU" sz="1800" dirty="0" smtClean="0"/>
              <a:t>10% </a:t>
            </a:r>
            <a:r>
              <a:rPr lang="ru-RU" sz="1800" dirty="0" err="1" smtClean="0"/>
              <a:t>жоғары</a:t>
            </a:r>
            <a:r>
              <a:rPr lang="ru-RU" sz="1800" dirty="0" smtClean="0"/>
              <a:t>. </a:t>
            </a:r>
            <a:r>
              <a:rPr lang="ru-RU" sz="1800" dirty="0" err="1" smtClean="0"/>
              <a:t>Ваннадағы кернеу</a:t>
            </a:r>
            <a:r>
              <a:rPr lang="ru-RU" sz="1800" dirty="0" smtClean="0"/>
              <a:t> 0,5-1 В. Алтын </a:t>
            </a:r>
            <a:r>
              <a:rPr lang="ru-RU" sz="1800" dirty="0" err="1" smtClean="0"/>
              <a:t>катодқа тығыз жылтыр</a:t>
            </a:r>
            <a:r>
              <a:rPr lang="ru-RU" sz="1800" dirty="0" smtClean="0"/>
              <a:t> </a:t>
            </a:r>
            <a:r>
              <a:rPr lang="ru-RU" sz="1800" dirty="0" err="1" smtClean="0"/>
              <a:t>тұнба түрінде түседі</a:t>
            </a:r>
            <a:r>
              <a:rPr lang="ru-RU" sz="1800" dirty="0" smtClean="0"/>
              <a:t>. </a:t>
            </a:r>
            <a:r>
              <a:rPr lang="ru-RU" sz="1800" dirty="0" err="1" smtClean="0"/>
              <a:t>Катодтар</a:t>
            </a:r>
            <a:r>
              <a:rPr lang="ru-RU" sz="1800" dirty="0" smtClean="0"/>
              <a:t> </a:t>
            </a:r>
            <a:r>
              <a:rPr lang="ru-RU" sz="1800" dirty="0" err="1" smtClean="0"/>
              <a:t>қолданылатын токтың тығыздығына байланысты</a:t>
            </a:r>
            <a:r>
              <a:rPr lang="ru-RU" sz="1800" dirty="0" smtClean="0"/>
              <a:t> </a:t>
            </a:r>
            <a:r>
              <a:rPr lang="ru-RU" sz="1800" dirty="0" err="1" smtClean="0"/>
              <a:t>күніне </a:t>
            </a:r>
            <a:r>
              <a:rPr lang="ru-RU" sz="1800" dirty="0" smtClean="0"/>
              <a:t>3-4 </a:t>
            </a:r>
            <a:r>
              <a:rPr lang="ru-RU" sz="1800" dirty="0" err="1" smtClean="0"/>
              <a:t>рет</a:t>
            </a:r>
            <a:r>
              <a:rPr lang="ru-RU" sz="1800" dirty="0" smtClean="0"/>
              <a:t> </a:t>
            </a:r>
            <a:r>
              <a:rPr lang="ru-RU" sz="1800" dirty="0" err="1" smtClean="0"/>
              <a:t>түсіріледі</a:t>
            </a:r>
            <a:r>
              <a:rPr lang="ru-RU" sz="1800" dirty="0" smtClean="0"/>
              <a:t>.</a:t>
            </a:r>
          </a:p>
          <a:p>
            <a:endParaRPr lang="ru-RU"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4294967295"/>
          </p:nvPr>
        </p:nvPicPr>
        <p:blipFill>
          <a:blip r:embed="rId2"/>
          <a:srcRect l="31423" t="28009" r="28835" b="27607"/>
          <a:stretch>
            <a:fillRect/>
          </a:stretch>
        </p:blipFill>
        <p:spPr bwMode="auto">
          <a:xfrm>
            <a:off x="928662" y="642918"/>
            <a:ext cx="7429552" cy="5429288"/>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00034" y="642918"/>
            <a:ext cx="8143932" cy="5572164"/>
          </a:xfrm>
        </p:spPr>
        <p:txBody>
          <a:bodyPr>
            <a:normAutofit fontScale="25000" lnSpcReduction="20000"/>
          </a:bodyPr>
          <a:lstStyle/>
          <a:p>
            <a:r>
              <a:rPr lang="ru-RU" sz="7200" dirty="0" smtClean="0"/>
              <a:t>Катод алтыны </a:t>
            </a:r>
            <a:r>
              <a:rPr lang="ru-RU" sz="7200" dirty="0" err="1" smtClean="0"/>
              <a:t>ыстық сумен</a:t>
            </a:r>
            <a:r>
              <a:rPr lang="ru-RU" sz="7200" dirty="0" smtClean="0"/>
              <a:t> </a:t>
            </a:r>
            <a:r>
              <a:rPr lang="ru-RU" sz="7200" dirty="0" err="1" smtClean="0"/>
              <a:t>жуылады</a:t>
            </a:r>
            <a:r>
              <a:rPr lang="ru-RU" sz="7200" dirty="0" smtClean="0"/>
              <a:t>, </a:t>
            </a:r>
            <a:r>
              <a:rPr lang="ru-RU" sz="7200" dirty="0" err="1" smtClean="0"/>
              <a:t>щеткамен</a:t>
            </a:r>
            <a:r>
              <a:rPr lang="ru-RU" sz="7200" dirty="0" smtClean="0"/>
              <a:t> </a:t>
            </a:r>
            <a:r>
              <a:rPr lang="ru-RU" sz="7200" dirty="0" err="1" smtClean="0"/>
              <a:t>тазаланады</a:t>
            </a:r>
            <a:r>
              <a:rPr lang="ru-RU" sz="7200" dirty="0" smtClean="0"/>
              <a:t>, </a:t>
            </a:r>
            <a:r>
              <a:rPr lang="ru-RU" sz="7200" dirty="0" err="1" smtClean="0"/>
              <a:t>тұз қышқылымен немесе</a:t>
            </a:r>
            <a:r>
              <a:rPr lang="ru-RU" sz="7200" dirty="0" smtClean="0"/>
              <a:t> </a:t>
            </a:r>
            <a:r>
              <a:rPr lang="ru-RU" sz="7200" dirty="0" err="1" smtClean="0"/>
              <a:t>аммиакпен</a:t>
            </a:r>
            <a:r>
              <a:rPr lang="ru-RU" sz="7200" dirty="0" smtClean="0"/>
              <a:t> </a:t>
            </a:r>
            <a:r>
              <a:rPr lang="ru-RU" sz="7200" dirty="0" err="1" smtClean="0"/>
              <a:t>өңделеді </a:t>
            </a:r>
            <a:r>
              <a:rPr lang="ru-RU" sz="7200" dirty="0" smtClean="0"/>
              <a:t>( </a:t>
            </a:r>
            <a:r>
              <a:rPr lang="ru-RU" sz="7200" dirty="0" err="1" smtClean="0"/>
              <a:t>күміс хлоридінің кездейсоқ жабысқан бөлшектерін еріту</a:t>
            </a:r>
            <a:r>
              <a:rPr lang="ru-RU" sz="7200" dirty="0" smtClean="0"/>
              <a:t> </a:t>
            </a:r>
            <a:r>
              <a:rPr lang="ru-RU" sz="7200" dirty="0" err="1" smtClean="0"/>
              <a:t>үшін</a:t>
            </a:r>
            <a:r>
              <a:rPr lang="ru-RU" sz="7200" dirty="0" smtClean="0"/>
              <a:t>), </a:t>
            </a:r>
            <a:r>
              <a:rPr lang="ru-RU" sz="7200" dirty="0" err="1" smtClean="0"/>
              <a:t>қайтадан сумен</a:t>
            </a:r>
            <a:r>
              <a:rPr lang="ru-RU" sz="7200" dirty="0" smtClean="0"/>
              <a:t> </a:t>
            </a:r>
            <a:r>
              <a:rPr lang="ru-RU" sz="7200" dirty="0" err="1" smtClean="0"/>
              <a:t>жуылады</a:t>
            </a:r>
            <a:r>
              <a:rPr lang="ru-RU" sz="7200" dirty="0" smtClean="0"/>
              <a:t>, </a:t>
            </a:r>
            <a:r>
              <a:rPr lang="ru-RU" sz="7200" dirty="0" err="1" smtClean="0"/>
              <a:t>кептіріліп</a:t>
            </a:r>
            <a:r>
              <a:rPr lang="ru-RU" sz="7200" dirty="0" smtClean="0"/>
              <a:t>, </a:t>
            </a:r>
            <a:r>
              <a:rPr lang="ru-RU" sz="7200" dirty="0" err="1" smtClean="0"/>
              <a:t>индукциялық пеште</a:t>
            </a:r>
            <a:r>
              <a:rPr lang="ru-RU" sz="7200" dirty="0" smtClean="0"/>
              <a:t> </a:t>
            </a:r>
            <a:r>
              <a:rPr lang="ru-RU" sz="7200" dirty="0" err="1" smtClean="0"/>
              <a:t>құймаларға ерітіледі</a:t>
            </a:r>
            <a:r>
              <a:rPr lang="ru-RU" sz="7200" dirty="0" smtClean="0"/>
              <a:t>. </a:t>
            </a:r>
            <a:r>
              <a:rPr lang="ru-RU" sz="7200" dirty="0" err="1" smtClean="0"/>
              <a:t>Катодты</a:t>
            </a:r>
            <a:r>
              <a:rPr lang="ru-RU" sz="7200" dirty="0" smtClean="0"/>
              <a:t> </a:t>
            </a:r>
            <a:r>
              <a:rPr lang="ru-RU" sz="7200" dirty="0" err="1" smtClean="0"/>
              <a:t>алтынның тазалығы </a:t>
            </a:r>
            <a:r>
              <a:rPr lang="ru-RU" sz="7200" dirty="0" smtClean="0"/>
              <a:t>999,8-999,9 </a:t>
            </a:r>
            <a:r>
              <a:rPr lang="ru-RU" sz="7200" dirty="0" err="1" smtClean="0"/>
              <a:t>сынама</a:t>
            </a:r>
            <a:r>
              <a:rPr lang="ru-RU" sz="7200" dirty="0" smtClean="0"/>
              <a:t>. </a:t>
            </a:r>
            <a:r>
              <a:rPr lang="ru-RU" sz="7200" dirty="0" err="1" smtClean="0"/>
              <a:t>Ондағы негізгі</a:t>
            </a:r>
            <a:r>
              <a:rPr lang="ru-RU" sz="7200" dirty="0" smtClean="0"/>
              <a:t> </a:t>
            </a:r>
            <a:r>
              <a:rPr lang="ru-RU" sz="7200" dirty="0" err="1" smtClean="0"/>
              <a:t>қоспалар-күміс, </a:t>
            </a:r>
            <a:r>
              <a:rPr lang="ru-RU" sz="7200" dirty="0" smtClean="0"/>
              <a:t>мыс, </a:t>
            </a:r>
            <a:r>
              <a:rPr lang="ru-RU" sz="7200" dirty="0" err="1" smtClean="0"/>
              <a:t>темір</a:t>
            </a:r>
            <a:r>
              <a:rPr lang="ru-RU" sz="7200" dirty="0" smtClean="0"/>
              <a:t>.</a:t>
            </a:r>
          </a:p>
          <a:p>
            <a:r>
              <a:rPr lang="ru-RU" sz="7200" dirty="0" err="1" smtClean="0"/>
              <a:t>Анодты</a:t>
            </a:r>
            <a:r>
              <a:rPr lang="ru-RU" sz="7200" dirty="0" smtClean="0"/>
              <a:t> </a:t>
            </a:r>
            <a:r>
              <a:rPr lang="ru-RU" sz="7200" dirty="0" err="1" smtClean="0"/>
              <a:t>шламды</a:t>
            </a:r>
            <a:r>
              <a:rPr lang="ru-RU" sz="7200" dirty="0" smtClean="0"/>
              <a:t> </a:t>
            </a:r>
            <a:r>
              <a:rPr lang="ru-RU" sz="7200" dirty="0" err="1" smtClean="0"/>
              <a:t>ванналардан</a:t>
            </a:r>
            <a:r>
              <a:rPr lang="ru-RU" sz="7200" dirty="0" smtClean="0"/>
              <a:t> </a:t>
            </a:r>
            <a:r>
              <a:rPr lang="ru-RU" sz="7200" dirty="0" err="1" smtClean="0"/>
              <a:t>түсіреді және электролиттен</a:t>
            </a:r>
            <a:r>
              <a:rPr lang="ru-RU" sz="7200" dirty="0" smtClean="0"/>
              <a:t> </a:t>
            </a:r>
            <a:r>
              <a:rPr lang="ru-RU" sz="7200" dirty="0" err="1" smtClean="0"/>
              <a:t>сумен</a:t>
            </a:r>
            <a:r>
              <a:rPr lang="ru-RU" sz="7200" dirty="0" smtClean="0"/>
              <a:t> </a:t>
            </a:r>
            <a:r>
              <a:rPr lang="ru-RU" sz="7200" dirty="0" err="1" smtClean="0"/>
              <a:t>жуады</a:t>
            </a:r>
            <a:r>
              <a:rPr lang="ru-RU" sz="7200" dirty="0" smtClean="0"/>
              <a:t>. </a:t>
            </a:r>
            <a:r>
              <a:rPr lang="ru-RU" sz="7200" dirty="0" err="1" smtClean="0"/>
              <a:t>Жуу</a:t>
            </a:r>
            <a:r>
              <a:rPr lang="ru-RU" sz="7200" dirty="0" smtClean="0"/>
              <a:t> </a:t>
            </a:r>
            <a:r>
              <a:rPr lang="ru-RU" sz="7200" dirty="0" err="1" smtClean="0"/>
              <a:t>суы</a:t>
            </a:r>
            <a:r>
              <a:rPr lang="ru-RU" sz="7200" dirty="0" smtClean="0"/>
              <a:t> </a:t>
            </a:r>
            <a:r>
              <a:rPr lang="ru-RU" sz="7200" dirty="0" err="1" smtClean="0"/>
              <a:t>ванналарды</a:t>
            </a:r>
            <a:r>
              <a:rPr lang="ru-RU" sz="7200" dirty="0" smtClean="0"/>
              <a:t> </a:t>
            </a:r>
            <a:r>
              <a:rPr lang="ru-RU" sz="7200" dirty="0" err="1" smtClean="0"/>
              <a:t>толтыру</a:t>
            </a:r>
            <a:r>
              <a:rPr lang="ru-RU" sz="7200" dirty="0" smtClean="0"/>
              <a:t> </a:t>
            </a:r>
            <a:r>
              <a:rPr lang="ru-RU" sz="7200" dirty="0" err="1" smtClean="0"/>
              <a:t>үшін қолданылады.</a:t>
            </a:r>
            <a:r>
              <a:rPr lang="ru-RU" sz="7200" dirty="0" smtClean="0"/>
              <a:t> Шлам су </a:t>
            </a:r>
            <a:r>
              <a:rPr lang="ru-RU" sz="7200" dirty="0" err="1" smtClean="0"/>
              <a:t>толтырылған ваннаға салынған торлы</a:t>
            </a:r>
            <a:r>
              <a:rPr lang="ru-RU" sz="7200" dirty="0" smtClean="0"/>
              <a:t> </a:t>
            </a:r>
            <a:r>
              <a:rPr lang="ru-RU" sz="7200" dirty="0" err="1" smtClean="0"/>
              <a:t>күміс барабанға салынады</a:t>
            </a:r>
            <a:r>
              <a:rPr lang="ru-RU" sz="7200" dirty="0" smtClean="0"/>
              <a:t>. Барабан </a:t>
            </a:r>
            <a:r>
              <a:rPr lang="ru-RU" sz="7200" dirty="0" err="1" smtClean="0"/>
              <a:t>айналған кезде</a:t>
            </a:r>
            <a:r>
              <a:rPr lang="ru-RU" sz="7200" dirty="0" smtClean="0"/>
              <a:t> </a:t>
            </a:r>
            <a:r>
              <a:rPr lang="ru-RU" sz="7200" dirty="0" err="1" smtClean="0"/>
              <a:t>күміс хлориді</a:t>
            </a:r>
            <a:r>
              <a:rPr lang="ru-RU" sz="7200" dirty="0" smtClean="0"/>
              <a:t> </a:t>
            </a:r>
            <a:r>
              <a:rPr lang="ru-RU" sz="7200" dirty="0" err="1" smtClean="0"/>
              <a:t>тесіктер</a:t>
            </a:r>
            <a:r>
              <a:rPr lang="ru-RU" sz="7200" dirty="0" smtClean="0"/>
              <a:t> </a:t>
            </a:r>
            <a:r>
              <a:rPr lang="ru-RU" sz="7200" dirty="0" err="1" smtClean="0"/>
              <a:t>арқылы ваннаға жуылады</a:t>
            </a:r>
            <a:r>
              <a:rPr lang="ru-RU" sz="7200" dirty="0" smtClean="0"/>
              <a:t>, ал алтын анод </a:t>
            </a:r>
            <a:r>
              <a:rPr lang="ru-RU" sz="7200" dirty="0" err="1" smtClean="0"/>
              <a:t>скрабы</a:t>
            </a:r>
            <a:r>
              <a:rPr lang="ru-RU" sz="7200" dirty="0" smtClean="0"/>
              <a:t> мен катод </a:t>
            </a:r>
            <a:r>
              <a:rPr lang="ru-RU" sz="7200" dirty="0" err="1" smtClean="0"/>
              <a:t>алтынының дендриттерінің үлкен бөлшектері барабанда</a:t>
            </a:r>
            <a:r>
              <a:rPr lang="ru-RU" sz="7200" dirty="0" smtClean="0"/>
              <a:t> </a:t>
            </a:r>
            <a:r>
              <a:rPr lang="ru-RU" sz="7200" dirty="0" err="1" smtClean="0"/>
              <a:t>қалады</a:t>
            </a:r>
            <a:r>
              <a:rPr lang="ru-RU" sz="7200" dirty="0" smtClean="0"/>
              <a:t>. Алтын </a:t>
            </a:r>
            <a:r>
              <a:rPr lang="ru-RU" sz="7200" dirty="0" err="1" smtClean="0"/>
              <a:t>қалдықтары кептіріліп</a:t>
            </a:r>
            <a:r>
              <a:rPr lang="ru-RU" sz="7200" dirty="0" smtClean="0"/>
              <a:t>, </a:t>
            </a:r>
            <a:r>
              <a:rPr lang="ru-RU" sz="7200" dirty="0" err="1" smtClean="0"/>
              <a:t>анодтарға балқытуға қайтарылады</a:t>
            </a:r>
            <a:r>
              <a:rPr lang="ru-RU" sz="7200" dirty="0" smtClean="0"/>
              <a:t>. </a:t>
            </a:r>
            <a:r>
              <a:rPr lang="ru-RU" sz="7200" dirty="0" err="1" smtClean="0"/>
              <a:t>Хлорлы</a:t>
            </a:r>
            <a:r>
              <a:rPr lang="ru-RU" sz="7200" dirty="0" smtClean="0"/>
              <a:t> </a:t>
            </a:r>
            <a:r>
              <a:rPr lang="ru-RU" sz="7200" dirty="0" err="1" smtClean="0"/>
              <a:t>күміс тұзды қышқыл ортада</a:t>
            </a:r>
            <a:r>
              <a:rPr lang="ru-RU" sz="7200" dirty="0" smtClean="0"/>
              <a:t> </a:t>
            </a:r>
            <a:r>
              <a:rPr lang="ru-RU" sz="7200" dirty="0" err="1" smtClean="0"/>
              <a:t>темір</a:t>
            </a:r>
            <a:r>
              <a:rPr lang="ru-RU" sz="7200" dirty="0" smtClean="0"/>
              <a:t> </a:t>
            </a:r>
            <a:r>
              <a:rPr lang="ru-RU" sz="7200" dirty="0" err="1" smtClean="0"/>
              <a:t>скрабы</a:t>
            </a:r>
            <a:r>
              <a:rPr lang="ru-RU" sz="7200" dirty="0" smtClean="0"/>
              <a:t> </a:t>
            </a:r>
            <a:r>
              <a:rPr lang="ru-RU" sz="7200" dirty="0" err="1" smtClean="0"/>
              <a:t>немесе</a:t>
            </a:r>
            <a:r>
              <a:rPr lang="ru-RU" sz="7200" dirty="0" smtClean="0"/>
              <a:t> </a:t>
            </a:r>
            <a:r>
              <a:rPr lang="ru-RU" sz="7200" dirty="0" err="1" smtClean="0"/>
              <a:t>ұнтақпен</a:t>
            </a:r>
            <a:r>
              <a:rPr lang="ru-RU" sz="7200" dirty="0" smtClean="0"/>
              <a:t> </a:t>
            </a:r>
            <a:r>
              <a:rPr lang="kk-KZ" sz="7200" dirty="0" smtClean="0"/>
              <a:t>тотықсызданады</a:t>
            </a:r>
            <a:r>
              <a:rPr lang="ru-RU" sz="7200" dirty="0" smtClean="0"/>
              <a:t>, </a:t>
            </a:r>
            <a:r>
              <a:rPr lang="ru-RU" sz="7200" dirty="0" err="1" smtClean="0"/>
              <a:t>сумен</a:t>
            </a:r>
            <a:r>
              <a:rPr lang="ru-RU" sz="7200" dirty="0" smtClean="0"/>
              <a:t> </a:t>
            </a:r>
            <a:r>
              <a:rPr lang="ru-RU" sz="7200" dirty="0" err="1" smtClean="0"/>
              <a:t>жуылады</a:t>
            </a:r>
            <a:r>
              <a:rPr lang="ru-RU" sz="7200" dirty="0" smtClean="0"/>
              <a:t> </a:t>
            </a:r>
            <a:r>
              <a:rPr lang="ru-RU" sz="7200" dirty="0" err="1" smtClean="0"/>
              <a:t>және күміс </a:t>
            </a:r>
            <a:r>
              <a:rPr lang="ru-RU" sz="7200" dirty="0" smtClean="0"/>
              <a:t>электролиз </a:t>
            </a:r>
            <a:r>
              <a:rPr lang="ru-RU" sz="7200" dirty="0" err="1" smtClean="0"/>
              <a:t>үшін анодтарға ерітіледі</a:t>
            </a:r>
            <a:r>
              <a:rPr lang="ru-RU" sz="7200" dirty="0" smtClean="0"/>
              <a:t>. Алтын </a:t>
            </a:r>
            <a:r>
              <a:rPr lang="ru-RU" sz="7200" dirty="0" err="1" smtClean="0"/>
              <a:t>электролизі</a:t>
            </a:r>
            <a:r>
              <a:rPr lang="ru-RU" sz="7200" dirty="0" smtClean="0"/>
              <a:t> </a:t>
            </a:r>
            <a:r>
              <a:rPr lang="ru-RU" sz="7200" dirty="0" err="1" smtClean="0"/>
              <a:t>кезінде</a:t>
            </a:r>
            <a:r>
              <a:rPr lang="ru-RU" sz="7200" dirty="0" smtClean="0"/>
              <a:t> анод </a:t>
            </a:r>
            <a:r>
              <a:rPr lang="ru-RU" sz="7200" dirty="0" err="1" smtClean="0"/>
              <a:t>скрабының шығуы анодтардың тазалығына байланысты</a:t>
            </a:r>
            <a:r>
              <a:rPr lang="ru-RU" sz="7200" dirty="0" smtClean="0"/>
              <a:t> </a:t>
            </a:r>
            <a:r>
              <a:rPr lang="ru-RU" sz="7200" dirty="0" err="1" smtClean="0"/>
              <a:t>және бастапқы анодтар</a:t>
            </a:r>
            <a:r>
              <a:rPr lang="ru-RU" sz="7200" dirty="0" smtClean="0"/>
              <a:t> </a:t>
            </a:r>
            <a:r>
              <a:rPr lang="ru-RU" sz="7200" dirty="0" err="1" smtClean="0"/>
              <a:t>массасының </a:t>
            </a:r>
            <a:r>
              <a:rPr lang="ru-RU" sz="7200" dirty="0" smtClean="0"/>
              <a:t>10-нан 20% - на </a:t>
            </a:r>
            <a:r>
              <a:rPr lang="ru-RU" sz="7200" dirty="0" err="1" smtClean="0"/>
              <a:t>дейін</a:t>
            </a:r>
            <a:r>
              <a:rPr lang="ru-RU" sz="7200" dirty="0" smtClean="0"/>
              <a:t> </a:t>
            </a:r>
            <a:r>
              <a:rPr lang="ru-RU" sz="7200" dirty="0" err="1" smtClean="0"/>
              <a:t>өзгереді</a:t>
            </a:r>
            <a:r>
              <a:rPr lang="ru-RU" sz="7200" dirty="0" smtClean="0"/>
              <a:t>. Шлам </a:t>
            </a:r>
            <a:r>
              <a:rPr lang="ru-RU" sz="7200" dirty="0" err="1" smtClean="0"/>
              <a:t>сияқты </a:t>
            </a:r>
            <a:r>
              <a:rPr lang="ru-RU" sz="7200" dirty="0" smtClean="0"/>
              <a:t>анод </a:t>
            </a:r>
            <a:r>
              <a:rPr lang="ru-RU" sz="7200" dirty="0" err="1" smtClean="0"/>
              <a:t>қалдықтары күміс хлориді</a:t>
            </a:r>
            <a:r>
              <a:rPr lang="ru-RU" sz="7200" dirty="0" smtClean="0"/>
              <a:t> мен </a:t>
            </a:r>
            <a:r>
              <a:rPr lang="ru-RU" sz="7200" dirty="0" err="1" smtClean="0"/>
              <a:t>электролиттен</a:t>
            </a:r>
            <a:r>
              <a:rPr lang="ru-RU" sz="7200" dirty="0" smtClean="0"/>
              <a:t> </a:t>
            </a:r>
            <a:r>
              <a:rPr lang="ru-RU" sz="7200" dirty="0" err="1" smtClean="0"/>
              <a:t>торлы</a:t>
            </a:r>
            <a:r>
              <a:rPr lang="ru-RU" sz="7200" dirty="0" smtClean="0"/>
              <a:t> </a:t>
            </a:r>
            <a:r>
              <a:rPr lang="ru-RU" sz="7200" dirty="0" err="1" smtClean="0"/>
              <a:t>барабанда</a:t>
            </a:r>
            <a:r>
              <a:rPr lang="ru-RU" sz="7200" dirty="0" smtClean="0"/>
              <a:t> </a:t>
            </a:r>
            <a:r>
              <a:rPr lang="ru-RU" sz="7200" dirty="0" err="1" smtClean="0"/>
              <a:t>жуылады</a:t>
            </a:r>
            <a:r>
              <a:rPr lang="ru-RU" sz="7200" dirty="0" smtClean="0"/>
              <a:t>, </a:t>
            </a:r>
            <a:r>
              <a:rPr lang="ru-RU" sz="7200" dirty="0" err="1" smtClean="0"/>
              <a:t>кептіріледі</a:t>
            </a:r>
            <a:r>
              <a:rPr lang="ru-RU" sz="7200" dirty="0" smtClean="0"/>
              <a:t> </a:t>
            </a:r>
            <a:r>
              <a:rPr lang="ru-RU" sz="7200" dirty="0" err="1" smtClean="0"/>
              <a:t>және анодтарға ерітіледі</a:t>
            </a:r>
            <a:r>
              <a:rPr lang="ru-RU" sz="7200" dirty="0" smtClean="0"/>
              <a:t>. Электролиз </a:t>
            </a:r>
            <a:r>
              <a:rPr lang="ru-RU" sz="7200" dirty="0" err="1" smtClean="0"/>
              <a:t>процесінде</a:t>
            </a:r>
            <a:r>
              <a:rPr lang="ru-RU" sz="7200" dirty="0" smtClean="0"/>
              <a:t> электролит </a:t>
            </a:r>
            <a:r>
              <a:rPr lang="ru-RU" sz="7200" dirty="0" err="1" smtClean="0"/>
              <a:t>қоспалармен байытылып</a:t>
            </a:r>
            <a:r>
              <a:rPr lang="ru-RU" sz="7200" dirty="0" smtClean="0"/>
              <a:t>, </a:t>
            </a:r>
            <a:r>
              <a:rPr lang="ru-RU" sz="7200" dirty="0" err="1" smtClean="0"/>
              <a:t>алтынмен</a:t>
            </a:r>
            <a:r>
              <a:rPr lang="ru-RU" sz="7200" dirty="0" smtClean="0"/>
              <a:t> </a:t>
            </a:r>
            <a:r>
              <a:rPr lang="ru-RU" sz="7200" dirty="0" err="1" smtClean="0"/>
              <a:t>азаяды</a:t>
            </a:r>
            <a:r>
              <a:rPr lang="ru-RU" sz="7200" dirty="0" smtClean="0"/>
              <a:t>. Лас </a:t>
            </a:r>
            <a:r>
              <a:rPr lang="ru-RU" sz="7200" dirty="0" err="1" smtClean="0"/>
              <a:t>электролитте</a:t>
            </a:r>
            <a:r>
              <a:rPr lang="ru-RU" sz="7200" dirty="0" smtClean="0"/>
              <a:t> </a:t>
            </a:r>
            <a:r>
              <a:rPr lang="ru-RU" sz="7200" dirty="0" err="1" smtClean="0"/>
              <a:t>жұмыс істеген</a:t>
            </a:r>
            <a:r>
              <a:rPr lang="ru-RU" sz="7200" dirty="0" smtClean="0"/>
              <a:t> </a:t>
            </a:r>
            <a:r>
              <a:rPr lang="ru-RU" sz="7200" dirty="0" err="1" smtClean="0"/>
              <a:t>кезде</a:t>
            </a:r>
            <a:r>
              <a:rPr lang="ru-RU" sz="7200" dirty="0" smtClean="0"/>
              <a:t> </a:t>
            </a:r>
            <a:r>
              <a:rPr lang="ru-RU" sz="7200" dirty="0" err="1" smtClean="0"/>
              <a:t>қоспалардың бірге</a:t>
            </a:r>
            <a:r>
              <a:rPr lang="ru-RU" sz="7200" dirty="0" smtClean="0"/>
              <a:t> </a:t>
            </a:r>
            <a:r>
              <a:rPr lang="ru-RU" sz="7200" dirty="0" err="1" smtClean="0"/>
              <a:t>түсуіне байланысты</a:t>
            </a:r>
            <a:r>
              <a:rPr lang="ru-RU" sz="7200" dirty="0" smtClean="0"/>
              <a:t> </a:t>
            </a:r>
            <a:r>
              <a:rPr lang="ru-RU" sz="7200" dirty="0" err="1" smtClean="0"/>
              <a:t>катодты</a:t>
            </a:r>
            <a:r>
              <a:rPr lang="ru-RU" sz="7200" dirty="0" smtClean="0"/>
              <a:t> </a:t>
            </a:r>
            <a:r>
              <a:rPr lang="ru-RU" sz="7200" dirty="0" err="1" smtClean="0"/>
              <a:t>жауын-шашынның ластануы</a:t>
            </a:r>
            <a:r>
              <a:rPr lang="ru-RU" sz="7200" dirty="0" smtClean="0"/>
              <a:t> </a:t>
            </a:r>
            <a:r>
              <a:rPr lang="ru-RU" sz="7200" dirty="0" err="1" smtClean="0"/>
              <a:t>мүмкін</a:t>
            </a:r>
            <a:r>
              <a:rPr lang="ru-RU" sz="7200" dirty="0" smtClean="0"/>
              <a:t>. </a:t>
            </a:r>
            <a:r>
              <a:rPr lang="ru-RU" sz="7200" dirty="0" err="1" smtClean="0"/>
              <a:t>Сонымен</a:t>
            </a:r>
            <a:r>
              <a:rPr lang="ru-RU" sz="7200" dirty="0" smtClean="0"/>
              <a:t> </a:t>
            </a:r>
            <a:r>
              <a:rPr lang="ru-RU" sz="7200" dirty="0" err="1" smtClean="0"/>
              <a:t>қатар, катодтағы электролиттің ластануымен</a:t>
            </a:r>
            <a:r>
              <a:rPr lang="ru-RU" sz="7200" dirty="0" smtClean="0"/>
              <a:t> </a:t>
            </a:r>
            <a:r>
              <a:rPr lang="ru-RU" sz="7200" dirty="0" err="1" smtClean="0"/>
              <a:t>дендриттердің өсуі басталады</a:t>
            </a:r>
            <a:r>
              <a:rPr lang="ru-RU" sz="7200" dirty="0" smtClean="0"/>
              <a:t>, </a:t>
            </a:r>
            <a:r>
              <a:rPr lang="ru-RU" sz="7200" dirty="0" err="1" smtClean="0"/>
              <a:t>бұл электродтардың жабылуына</a:t>
            </a:r>
            <a:r>
              <a:rPr lang="ru-RU" sz="7200" dirty="0" smtClean="0"/>
              <a:t> </a:t>
            </a:r>
            <a:r>
              <a:rPr lang="ru-RU" sz="7200" dirty="0" err="1" smtClean="0"/>
              <a:t>әкеледі, </a:t>
            </a:r>
            <a:r>
              <a:rPr lang="ru-RU" sz="7200" dirty="0" smtClean="0"/>
              <a:t>ал </a:t>
            </a:r>
            <a:r>
              <a:rPr lang="ru-RU" sz="7200" dirty="0" err="1" smtClean="0"/>
              <a:t>анодта</a:t>
            </a:r>
            <a:r>
              <a:rPr lang="ru-RU" sz="7200" dirty="0" smtClean="0"/>
              <a:t> — </a:t>
            </a:r>
            <a:r>
              <a:rPr lang="ru-RU" sz="7200" dirty="0" err="1" smtClean="0"/>
              <a:t>тұздардың кристалдануы</a:t>
            </a:r>
            <a:r>
              <a:rPr lang="ru-RU" sz="7200" dirty="0" smtClean="0"/>
              <a:t>, </a:t>
            </a:r>
            <a:r>
              <a:rPr lang="ru-RU" sz="7200" dirty="0" err="1" smtClean="0"/>
              <a:t>бұл анодтардың пассивациясына</a:t>
            </a:r>
            <a:r>
              <a:rPr lang="ru-RU" sz="7200" dirty="0" smtClean="0"/>
              <a:t> </a:t>
            </a:r>
            <a:r>
              <a:rPr lang="ru-RU" sz="7200" dirty="0" err="1" smtClean="0"/>
              <a:t>әкеледі</a:t>
            </a:r>
            <a:r>
              <a:rPr lang="ru-RU" sz="7200" dirty="0" smtClean="0"/>
              <a:t>. Электролит </a:t>
            </a:r>
            <a:r>
              <a:rPr lang="ru-RU" sz="7200" dirty="0" err="1" smtClean="0"/>
              <a:t>одан</a:t>
            </a:r>
            <a:r>
              <a:rPr lang="ru-RU" sz="7200" dirty="0" smtClean="0"/>
              <a:t> </a:t>
            </a:r>
            <a:r>
              <a:rPr lang="ru-RU" sz="7200" dirty="0" err="1" smtClean="0"/>
              <a:t>әрі пайдалануға жарамсыз</a:t>
            </a:r>
            <a:r>
              <a:rPr lang="ru-RU" sz="7200" dirty="0" smtClean="0"/>
              <a:t>, </a:t>
            </a:r>
            <a:r>
              <a:rPr lang="ru-RU" sz="7200" dirty="0" err="1" smtClean="0"/>
              <a:t>егер</a:t>
            </a:r>
            <a:r>
              <a:rPr lang="ru-RU" sz="7200" dirty="0" smtClean="0"/>
              <a:t> </a:t>
            </a:r>
            <a:r>
              <a:rPr lang="ru-RU" sz="7200" dirty="0" err="1" smtClean="0"/>
              <a:t>ондағы алтынның концентрациясы</a:t>
            </a:r>
            <a:r>
              <a:rPr lang="ru-RU" sz="7200" dirty="0" smtClean="0"/>
              <a:t> 100 г / </a:t>
            </a:r>
            <a:r>
              <a:rPr lang="ru-RU" sz="7200" dirty="0" err="1" smtClean="0"/>
              <a:t>л-ден</a:t>
            </a:r>
            <a:r>
              <a:rPr lang="ru-RU" sz="7200" dirty="0" smtClean="0"/>
              <a:t> </a:t>
            </a:r>
            <a:r>
              <a:rPr lang="ru-RU" sz="7200" dirty="0" err="1" smtClean="0"/>
              <a:t>төмен болса</a:t>
            </a:r>
            <a:r>
              <a:rPr lang="ru-RU" sz="7200" dirty="0" smtClean="0"/>
              <a:t> , ал </a:t>
            </a:r>
            <a:r>
              <a:rPr lang="ru-RU" sz="7200" dirty="0" err="1" smtClean="0"/>
              <a:t>қоспалардың концентрациясы</a:t>
            </a:r>
            <a:r>
              <a:rPr lang="ru-RU" sz="7200" dirty="0" smtClean="0"/>
              <a:t> </a:t>
            </a:r>
            <a:r>
              <a:rPr lang="ru-RU" sz="7200" dirty="0" err="1" smtClean="0"/>
              <a:t>келесі</a:t>
            </a:r>
            <a:r>
              <a:rPr lang="ru-RU" sz="7200" dirty="0" smtClean="0"/>
              <a:t> </a:t>
            </a:r>
            <a:r>
              <a:rPr lang="ru-RU" sz="7200" dirty="0" err="1" smtClean="0"/>
              <a:t>шектерден</a:t>
            </a:r>
            <a:r>
              <a:rPr lang="ru-RU" sz="7200" dirty="0" smtClean="0"/>
              <a:t> </a:t>
            </a:r>
            <a:r>
              <a:rPr lang="ru-RU" sz="7200" dirty="0" err="1" smtClean="0"/>
              <a:t>жоғары болса</a:t>
            </a:r>
            <a:r>
              <a:rPr lang="ru-RU" sz="7200" dirty="0" smtClean="0"/>
              <a:t>, г/л: 90 С</a:t>
            </a:r>
            <a:r>
              <a:rPr lang="en-US" sz="7200" dirty="0" smtClean="0"/>
              <a:t>u</a:t>
            </a:r>
            <a:r>
              <a:rPr lang="ru-RU" sz="7200" dirty="0" smtClean="0"/>
              <a:t>, 50 </a:t>
            </a:r>
            <a:r>
              <a:rPr lang="ru-RU" sz="7200" dirty="0" err="1" smtClean="0"/>
              <a:t>Pt</a:t>
            </a:r>
            <a:r>
              <a:rPr lang="ru-RU" sz="7200" dirty="0" smtClean="0"/>
              <a:t>, 15 </a:t>
            </a:r>
            <a:r>
              <a:rPr lang="ru-RU" sz="7200" dirty="0" err="1" smtClean="0"/>
              <a:t>Pd</a:t>
            </a:r>
            <a:r>
              <a:rPr lang="ru-RU" sz="7200" dirty="0" smtClean="0"/>
              <a:t>, 1,5 </a:t>
            </a:r>
            <a:r>
              <a:rPr lang="ru-RU" sz="7200" dirty="0" err="1" smtClean="0"/>
              <a:t>Pb</a:t>
            </a:r>
            <a:r>
              <a:rPr lang="ru-RU" sz="7200" dirty="0" smtClean="0"/>
              <a:t>, 4 Те, 2 </a:t>
            </a:r>
            <a:r>
              <a:rPr lang="ru-RU" sz="7200" dirty="0" err="1" smtClean="0"/>
              <a:t>Fe</a:t>
            </a:r>
            <a:r>
              <a:rPr lang="ru-RU" sz="7200" dirty="0" smtClean="0"/>
              <a:t>.</a:t>
            </a:r>
          </a:p>
          <a:p>
            <a:endParaRPr lang="ru-RU" sz="4500" dirty="0" smtClean="0"/>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sz="3100" b="1" i="1" dirty="0" smtClean="0">
                <a:solidFill>
                  <a:srgbClr val="C00000"/>
                </a:solidFill>
              </a:rPr>
              <a:t>§ 5. </a:t>
            </a:r>
            <a:r>
              <a:rPr lang="ru-RU" sz="3100" b="1" i="1" dirty="0" err="1" smtClean="0">
                <a:solidFill>
                  <a:srgbClr val="C00000"/>
                </a:solidFill>
              </a:rPr>
              <a:t>Аффинаждың қышқылдық әдістері</a:t>
            </a:r>
            <a:r>
              <a:rPr lang="ru-RU" dirty="0" smtClean="0"/>
              <a:t/>
            </a:r>
            <a:br>
              <a:rPr lang="ru-RU" dirty="0" smtClean="0"/>
            </a:br>
            <a:endParaRPr lang="ru-RU" dirty="0"/>
          </a:p>
        </p:txBody>
      </p:sp>
      <p:sp>
        <p:nvSpPr>
          <p:cNvPr id="5" name="Содержимое 4"/>
          <p:cNvSpPr>
            <a:spLocks noGrp="1"/>
          </p:cNvSpPr>
          <p:nvPr>
            <p:ph idx="1"/>
          </p:nvPr>
        </p:nvSpPr>
        <p:spPr>
          <a:xfrm>
            <a:off x="457200" y="1071546"/>
            <a:ext cx="8229600" cy="5054617"/>
          </a:xfrm>
        </p:spPr>
        <p:txBody>
          <a:bodyPr>
            <a:normAutofit fontScale="70000" lnSpcReduction="20000"/>
          </a:bodyPr>
          <a:lstStyle/>
          <a:p>
            <a:pPr algn="ctr"/>
            <a:r>
              <a:rPr lang="ru-RU" dirty="0" err="1" smtClean="0">
                <a:solidFill>
                  <a:schemeClr val="tx2">
                    <a:lumMod val="75000"/>
                  </a:schemeClr>
                </a:solidFill>
              </a:rPr>
              <a:t>Бұл әдістер асыл</a:t>
            </a:r>
            <a:r>
              <a:rPr lang="ru-RU" dirty="0" smtClean="0">
                <a:solidFill>
                  <a:schemeClr val="tx2">
                    <a:lumMod val="75000"/>
                  </a:schemeClr>
                </a:solidFill>
              </a:rPr>
              <a:t> </a:t>
            </a:r>
            <a:r>
              <a:rPr lang="ru-RU" dirty="0" err="1" smtClean="0">
                <a:solidFill>
                  <a:schemeClr val="tx2">
                    <a:lumMod val="75000"/>
                  </a:schemeClr>
                </a:solidFill>
              </a:rPr>
              <a:t>металдардың қорытпаларын әртүрлі қышқылдармен өңдеуден тұрады, қоспалар </a:t>
            </a:r>
            <a:r>
              <a:rPr lang="ru-RU" dirty="0" smtClean="0">
                <a:solidFill>
                  <a:schemeClr val="tx2">
                    <a:lumMod val="75000"/>
                  </a:schemeClr>
                </a:solidFill>
              </a:rPr>
              <a:t>мен </a:t>
            </a:r>
            <a:r>
              <a:rPr lang="ru-RU" dirty="0" err="1" smtClean="0">
                <a:solidFill>
                  <a:schemeClr val="tx2">
                    <a:lumMod val="75000"/>
                  </a:schemeClr>
                </a:solidFill>
              </a:rPr>
              <a:t>асыл</a:t>
            </a:r>
            <a:r>
              <a:rPr lang="ru-RU" dirty="0" smtClean="0">
                <a:solidFill>
                  <a:schemeClr val="tx2">
                    <a:lumMod val="75000"/>
                  </a:schemeClr>
                </a:solidFill>
              </a:rPr>
              <a:t> </a:t>
            </a:r>
            <a:r>
              <a:rPr lang="ru-RU" dirty="0" err="1" smtClean="0">
                <a:solidFill>
                  <a:schemeClr val="tx2">
                    <a:lumMod val="75000"/>
                  </a:schemeClr>
                </a:solidFill>
              </a:rPr>
              <a:t>металдардың бірі</a:t>
            </a:r>
            <a:r>
              <a:rPr lang="ru-RU" dirty="0" smtClean="0">
                <a:solidFill>
                  <a:schemeClr val="tx2">
                    <a:lumMod val="75000"/>
                  </a:schemeClr>
                </a:solidFill>
              </a:rPr>
              <a:t> </a:t>
            </a:r>
            <a:r>
              <a:rPr lang="ru-RU" dirty="0" err="1" smtClean="0">
                <a:solidFill>
                  <a:schemeClr val="tx2">
                    <a:lumMod val="75000"/>
                  </a:schemeClr>
                </a:solidFill>
              </a:rPr>
              <a:t>ерітіндіге</a:t>
            </a:r>
            <a:r>
              <a:rPr lang="ru-RU" dirty="0" smtClean="0">
                <a:solidFill>
                  <a:schemeClr val="tx2">
                    <a:lumMod val="75000"/>
                  </a:schemeClr>
                </a:solidFill>
              </a:rPr>
              <a:t> </a:t>
            </a:r>
            <a:r>
              <a:rPr lang="ru-RU" dirty="0" err="1" smtClean="0">
                <a:solidFill>
                  <a:schemeClr val="tx2">
                    <a:lumMod val="75000"/>
                  </a:schemeClr>
                </a:solidFill>
              </a:rPr>
              <a:t>өтеді</a:t>
            </a:r>
            <a:r>
              <a:rPr lang="ru-RU" dirty="0" smtClean="0">
                <a:solidFill>
                  <a:schemeClr val="tx2">
                    <a:lumMod val="75000"/>
                  </a:schemeClr>
                </a:solidFill>
              </a:rPr>
              <a:t>, ал </a:t>
            </a:r>
            <a:r>
              <a:rPr lang="ru-RU" dirty="0" err="1" smtClean="0">
                <a:solidFill>
                  <a:schemeClr val="tx2">
                    <a:lumMod val="75000"/>
                  </a:schemeClr>
                </a:solidFill>
              </a:rPr>
              <a:t>екіншісі</a:t>
            </a:r>
            <a:r>
              <a:rPr lang="ru-RU" dirty="0" smtClean="0">
                <a:solidFill>
                  <a:schemeClr val="tx2">
                    <a:lumMod val="75000"/>
                  </a:schemeClr>
                </a:solidFill>
              </a:rPr>
              <a:t> </a:t>
            </a:r>
            <a:r>
              <a:rPr lang="ru-RU" dirty="0" err="1" smtClean="0">
                <a:solidFill>
                  <a:schemeClr val="tx2">
                    <a:lumMod val="75000"/>
                  </a:schemeClr>
                </a:solidFill>
              </a:rPr>
              <a:t>ерімейтін</a:t>
            </a:r>
            <a:r>
              <a:rPr lang="ru-RU" dirty="0" smtClean="0">
                <a:solidFill>
                  <a:schemeClr val="tx2">
                    <a:lumMod val="75000"/>
                  </a:schemeClr>
                </a:solidFill>
              </a:rPr>
              <a:t> </a:t>
            </a:r>
            <a:r>
              <a:rPr lang="ru-RU" dirty="0" err="1" smtClean="0">
                <a:solidFill>
                  <a:schemeClr val="tx2">
                    <a:lumMod val="75000"/>
                  </a:schemeClr>
                </a:solidFill>
              </a:rPr>
              <a:t>қалдықта қалады</a:t>
            </a:r>
            <a:r>
              <a:rPr lang="ru-RU" dirty="0" smtClean="0">
                <a:solidFill>
                  <a:schemeClr val="tx2">
                    <a:lumMod val="75000"/>
                  </a:schemeClr>
                </a:solidFill>
              </a:rPr>
              <a:t>. Азот </a:t>
            </a:r>
            <a:r>
              <a:rPr lang="ru-RU" dirty="0" err="1" smtClean="0">
                <a:solidFill>
                  <a:schemeClr val="tx2">
                    <a:lumMod val="75000"/>
                  </a:schemeClr>
                </a:solidFill>
              </a:rPr>
              <a:t>қышқылының көмегімен тазарту</a:t>
            </a:r>
            <a:r>
              <a:rPr lang="ru-RU" dirty="0" smtClean="0">
                <a:solidFill>
                  <a:schemeClr val="tx2">
                    <a:lumMod val="75000"/>
                  </a:schemeClr>
                </a:solidFill>
              </a:rPr>
              <a:t> </a:t>
            </a:r>
            <a:r>
              <a:rPr lang="ru-RU" dirty="0" err="1" smtClean="0">
                <a:solidFill>
                  <a:schemeClr val="tx2">
                    <a:lumMod val="75000"/>
                  </a:schemeClr>
                </a:solidFill>
              </a:rPr>
              <a:t>әдісі күмісті селективті</a:t>
            </a:r>
            <a:r>
              <a:rPr lang="ru-RU" dirty="0" smtClean="0">
                <a:solidFill>
                  <a:schemeClr val="tx2">
                    <a:lumMod val="75000"/>
                  </a:schemeClr>
                </a:solidFill>
              </a:rPr>
              <a:t> </a:t>
            </a:r>
            <a:r>
              <a:rPr lang="ru-RU" dirty="0" err="1" smtClean="0">
                <a:solidFill>
                  <a:schemeClr val="tx2">
                    <a:lumMod val="75000"/>
                  </a:schemeClr>
                </a:solidFill>
              </a:rPr>
              <a:t>ерітуге</a:t>
            </a:r>
            <a:r>
              <a:rPr lang="ru-RU" dirty="0" smtClean="0">
                <a:solidFill>
                  <a:schemeClr val="tx2">
                    <a:lumMod val="75000"/>
                  </a:schemeClr>
                </a:solidFill>
              </a:rPr>
              <a:t> </a:t>
            </a:r>
            <a:r>
              <a:rPr lang="ru-RU" dirty="0" err="1" smtClean="0">
                <a:solidFill>
                  <a:schemeClr val="tx2">
                    <a:lumMod val="75000"/>
                  </a:schemeClr>
                </a:solidFill>
              </a:rPr>
              <a:t>арналған</a:t>
            </a:r>
            <a:r>
              <a:rPr lang="ru-RU" dirty="0" smtClean="0">
                <a:solidFill>
                  <a:schemeClr val="tx2">
                    <a:lumMod val="75000"/>
                  </a:schemeClr>
                </a:solidFill>
              </a:rPr>
              <a:t>. </a:t>
            </a:r>
            <a:r>
              <a:rPr lang="ru-RU" dirty="0" err="1" smtClean="0">
                <a:solidFill>
                  <a:schemeClr val="tx2">
                    <a:lumMod val="75000"/>
                  </a:schemeClr>
                </a:solidFill>
              </a:rPr>
              <a:t>Металдарды</a:t>
            </a:r>
            <a:r>
              <a:rPr lang="ru-RU" dirty="0" smtClean="0">
                <a:solidFill>
                  <a:schemeClr val="tx2">
                    <a:lumMod val="75000"/>
                  </a:schemeClr>
                </a:solidFill>
              </a:rPr>
              <a:t> </a:t>
            </a:r>
            <a:r>
              <a:rPr lang="ru-RU" dirty="0" err="1" smtClean="0">
                <a:solidFill>
                  <a:schemeClr val="tx2">
                    <a:lumMod val="75000"/>
                  </a:schemeClr>
                </a:solidFill>
              </a:rPr>
              <a:t>толық бөлу үшін қорытпадағы күміс мөлшері алтынның мөлшерінен кемінде</a:t>
            </a:r>
            <a:r>
              <a:rPr lang="ru-RU" dirty="0" smtClean="0">
                <a:solidFill>
                  <a:schemeClr val="tx2">
                    <a:lumMod val="75000"/>
                  </a:schemeClr>
                </a:solidFill>
              </a:rPr>
              <a:t> </a:t>
            </a:r>
            <a:r>
              <a:rPr lang="ru-RU" dirty="0" err="1" smtClean="0">
                <a:solidFill>
                  <a:schemeClr val="tx2">
                    <a:lumMod val="75000"/>
                  </a:schemeClr>
                </a:solidFill>
              </a:rPr>
              <a:t>екі</a:t>
            </a:r>
            <a:r>
              <a:rPr lang="ru-RU" dirty="0" smtClean="0">
                <a:solidFill>
                  <a:schemeClr val="tx2">
                    <a:lumMod val="75000"/>
                  </a:schemeClr>
                </a:solidFill>
              </a:rPr>
              <a:t> </a:t>
            </a:r>
            <a:r>
              <a:rPr lang="ru-RU" dirty="0" err="1" smtClean="0">
                <a:solidFill>
                  <a:schemeClr val="tx2">
                    <a:lumMod val="75000"/>
                  </a:schemeClr>
                </a:solidFill>
              </a:rPr>
              <a:t>(және одан</a:t>
            </a:r>
            <a:r>
              <a:rPr lang="ru-RU" dirty="0" smtClean="0">
                <a:solidFill>
                  <a:schemeClr val="tx2">
                    <a:lumMod val="75000"/>
                  </a:schemeClr>
                </a:solidFill>
              </a:rPr>
              <a:t> да </a:t>
            </a:r>
            <a:r>
              <a:rPr lang="ru-RU" dirty="0" err="1" smtClean="0">
                <a:solidFill>
                  <a:schemeClr val="tx2">
                    <a:lumMod val="75000"/>
                  </a:schemeClr>
                </a:solidFill>
              </a:rPr>
              <a:t>жақсы үш</a:t>
            </a:r>
            <a:r>
              <a:rPr lang="ru-RU" dirty="0" smtClean="0">
                <a:solidFill>
                  <a:schemeClr val="tx2">
                    <a:lumMod val="75000"/>
                  </a:schemeClr>
                </a:solidFill>
              </a:rPr>
              <a:t>) </a:t>
            </a:r>
            <a:r>
              <a:rPr lang="ru-RU" dirty="0" err="1" smtClean="0">
                <a:solidFill>
                  <a:schemeClr val="tx2">
                    <a:lumMod val="75000"/>
                  </a:schemeClr>
                </a:solidFill>
              </a:rPr>
              <a:t>есе</a:t>
            </a:r>
            <a:r>
              <a:rPr lang="ru-RU" dirty="0" smtClean="0">
                <a:solidFill>
                  <a:schemeClr val="tx2">
                    <a:lumMod val="75000"/>
                  </a:schemeClr>
                </a:solidFill>
              </a:rPr>
              <a:t> </a:t>
            </a:r>
            <a:r>
              <a:rPr lang="ru-RU" dirty="0" err="1" smtClean="0">
                <a:solidFill>
                  <a:schemeClr val="tx2">
                    <a:lumMod val="75000"/>
                  </a:schemeClr>
                </a:solidFill>
              </a:rPr>
              <a:t>көп болуы</a:t>
            </a:r>
            <a:r>
              <a:rPr lang="ru-RU" dirty="0" smtClean="0">
                <a:solidFill>
                  <a:schemeClr val="tx2">
                    <a:lumMod val="75000"/>
                  </a:schemeClr>
                </a:solidFill>
              </a:rPr>
              <a:t> </a:t>
            </a:r>
            <a:r>
              <a:rPr lang="ru-RU" dirty="0" err="1" smtClean="0">
                <a:solidFill>
                  <a:schemeClr val="tx2">
                    <a:lumMod val="75000"/>
                  </a:schemeClr>
                </a:solidFill>
              </a:rPr>
              <a:t>керек</a:t>
            </a:r>
            <a:r>
              <a:rPr lang="ru-RU" dirty="0" smtClean="0">
                <a:solidFill>
                  <a:schemeClr val="tx2">
                    <a:lumMod val="75000"/>
                  </a:schemeClr>
                </a:solidFill>
              </a:rPr>
              <a:t>. </a:t>
            </a:r>
            <a:r>
              <a:rPr lang="ru-RU" dirty="0" err="1" smtClean="0">
                <a:solidFill>
                  <a:schemeClr val="tx2">
                    <a:lumMod val="75000"/>
                  </a:schemeClr>
                </a:solidFill>
              </a:rPr>
              <a:t>Бұл жағдайда қорытпаны ыстық </a:t>
            </a:r>
            <a:r>
              <a:rPr lang="ru-RU" dirty="0" smtClean="0">
                <a:solidFill>
                  <a:schemeClr val="tx2">
                    <a:lumMod val="75000"/>
                  </a:schemeClr>
                </a:solidFill>
              </a:rPr>
              <a:t>азот </a:t>
            </a:r>
            <a:r>
              <a:rPr lang="ru-RU" dirty="0" err="1" smtClean="0">
                <a:solidFill>
                  <a:schemeClr val="tx2">
                    <a:lumMod val="75000"/>
                  </a:schemeClr>
                </a:solidFill>
              </a:rPr>
              <a:t>қышқылымен өңдеу күмісті ерітіндіге</a:t>
            </a:r>
            <a:r>
              <a:rPr lang="ru-RU" dirty="0" smtClean="0">
                <a:solidFill>
                  <a:schemeClr val="tx2">
                    <a:lumMod val="75000"/>
                  </a:schemeClr>
                </a:solidFill>
              </a:rPr>
              <a:t>, ал </a:t>
            </a:r>
            <a:r>
              <a:rPr lang="ru-RU" dirty="0" err="1" smtClean="0">
                <a:solidFill>
                  <a:schemeClr val="tx2">
                    <a:lumMod val="75000"/>
                  </a:schemeClr>
                </a:solidFill>
              </a:rPr>
              <a:t>алтынды</a:t>
            </a:r>
            <a:r>
              <a:rPr lang="ru-RU" dirty="0" smtClean="0">
                <a:solidFill>
                  <a:schemeClr val="tx2">
                    <a:lumMod val="75000"/>
                  </a:schemeClr>
                </a:solidFill>
              </a:rPr>
              <a:t> </a:t>
            </a:r>
            <a:r>
              <a:rPr lang="ru-RU" dirty="0" err="1" smtClean="0">
                <a:solidFill>
                  <a:schemeClr val="tx2">
                    <a:lumMod val="75000"/>
                  </a:schemeClr>
                </a:solidFill>
              </a:rPr>
              <a:t>ерімейтін</a:t>
            </a:r>
            <a:r>
              <a:rPr lang="ru-RU" dirty="0" smtClean="0">
                <a:solidFill>
                  <a:schemeClr val="tx2">
                    <a:lumMod val="75000"/>
                  </a:schemeClr>
                </a:solidFill>
              </a:rPr>
              <a:t> </a:t>
            </a:r>
            <a:r>
              <a:rPr lang="ru-RU" dirty="0" err="1" smtClean="0">
                <a:solidFill>
                  <a:schemeClr val="tx2">
                    <a:lumMod val="75000"/>
                  </a:schemeClr>
                </a:solidFill>
              </a:rPr>
              <a:t>қалдықта қалдыруға мүмкіндік береді</a:t>
            </a:r>
            <a:r>
              <a:rPr lang="ru-RU" dirty="0" smtClean="0">
                <a:solidFill>
                  <a:schemeClr val="tx2">
                    <a:lumMod val="75000"/>
                  </a:schemeClr>
                </a:solidFill>
              </a:rPr>
              <a:t>. Мыс, </a:t>
            </a:r>
            <a:r>
              <a:rPr lang="kk-KZ" dirty="0" smtClean="0">
                <a:solidFill>
                  <a:schemeClr val="tx2">
                    <a:lumMod val="75000"/>
                  </a:schemeClr>
                </a:solidFill>
              </a:rPr>
              <a:t>қорғасын</a:t>
            </a:r>
            <a:r>
              <a:rPr lang="ru-RU" dirty="0" smtClean="0">
                <a:solidFill>
                  <a:schemeClr val="tx2">
                    <a:lumMod val="75000"/>
                  </a:schemeClr>
                </a:solidFill>
              </a:rPr>
              <a:t>, платина </a:t>
            </a:r>
            <a:r>
              <a:rPr lang="ru-RU" dirty="0" err="1" smtClean="0">
                <a:solidFill>
                  <a:schemeClr val="tx2">
                    <a:lumMod val="75000"/>
                  </a:schemeClr>
                </a:solidFill>
              </a:rPr>
              <a:t>және </a:t>
            </a:r>
            <a:r>
              <a:rPr lang="ru-RU" dirty="0" smtClean="0">
                <a:solidFill>
                  <a:schemeClr val="tx2">
                    <a:lumMod val="75000"/>
                  </a:schemeClr>
                </a:solidFill>
              </a:rPr>
              <a:t>палладий </a:t>
            </a:r>
            <a:r>
              <a:rPr lang="ru-RU" dirty="0" err="1" smtClean="0">
                <a:solidFill>
                  <a:schemeClr val="tx2">
                    <a:lumMod val="75000"/>
                  </a:schemeClr>
                </a:solidFill>
              </a:rPr>
              <a:t>сияқты қоспалар </a:t>
            </a:r>
            <a:r>
              <a:rPr lang="ru-RU" dirty="0" smtClean="0">
                <a:solidFill>
                  <a:schemeClr val="tx2">
                    <a:lumMod val="75000"/>
                  </a:schemeClr>
                </a:solidFill>
              </a:rPr>
              <a:t>да </a:t>
            </a:r>
            <a:r>
              <a:rPr lang="ru-RU" dirty="0" err="1" smtClean="0">
                <a:solidFill>
                  <a:schemeClr val="tx2">
                    <a:lumMod val="75000"/>
                  </a:schemeClr>
                </a:solidFill>
              </a:rPr>
              <a:t>ерітіндіге</a:t>
            </a:r>
            <a:r>
              <a:rPr lang="ru-RU" dirty="0" smtClean="0">
                <a:solidFill>
                  <a:schemeClr val="tx2">
                    <a:lumMod val="75000"/>
                  </a:schemeClr>
                </a:solidFill>
              </a:rPr>
              <a:t> </a:t>
            </a:r>
            <a:r>
              <a:rPr lang="ru-RU" dirty="0" err="1" smtClean="0">
                <a:solidFill>
                  <a:schemeClr val="tx2">
                    <a:lumMod val="75000"/>
                  </a:schemeClr>
                </a:solidFill>
              </a:rPr>
              <a:t>айналады</a:t>
            </a:r>
            <a:r>
              <a:rPr lang="ru-RU" dirty="0" smtClean="0">
                <a:solidFill>
                  <a:schemeClr val="tx2">
                    <a:lumMod val="75000"/>
                  </a:schemeClr>
                </a:solidFill>
              </a:rPr>
              <a:t>. </a:t>
            </a:r>
            <a:r>
              <a:rPr lang="ru-RU" dirty="0" err="1" smtClean="0">
                <a:solidFill>
                  <a:schemeClr val="tx2">
                    <a:lumMod val="75000"/>
                  </a:schemeClr>
                </a:solidFill>
              </a:rPr>
              <a:t>Егер</a:t>
            </a:r>
            <a:r>
              <a:rPr lang="ru-RU" dirty="0" smtClean="0">
                <a:solidFill>
                  <a:schemeClr val="tx2">
                    <a:lumMod val="75000"/>
                  </a:schemeClr>
                </a:solidFill>
              </a:rPr>
              <a:t> </a:t>
            </a:r>
            <a:r>
              <a:rPr lang="ru-RU" dirty="0" err="1" smtClean="0">
                <a:solidFill>
                  <a:schemeClr val="tx2">
                    <a:lumMod val="75000"/>
                  </a:schemeClr>
                </a:solidFill>
              </a:rPr>
              <a:t>қорытпада қалайы, </a:t>
            </a:r>
            <a:r>
              <a:rPr lang="ru-RU" dirty="0" smtClean="0">
                <a:solidFill>
                  <a:schemeClr val="tx2">
                    <a:lumMod val="75000"/>
                  </a:schemeClr>
                </a:solidFill>
              </a:rPr>
              <a:t>сурьма </a:t>
            </a:r>
            <a:r>
              <a:rPr lang="ru-RU" dirty="0" err="1" smtClean="0">
                <a:solidFill>
                  <a:schemeClr val="tx2">
                    <a:lumMod val="75000"/>
                  </a:schemeClr>
                </a:solidFill>
              </a:rPr>
              <a:t>немесе</a:t>
            </a:r>
            <a:r>
              <a:rPr lang="ru-RU" dirty="0" smtClean="0">
                <a:solidFill>
                  <a:schemeClr val="tx2">
                    <a:lumMod val="75000"/>
                  </a:schemeClr>
                </a:solidFill>
              </a:rPr>
              <a:t> мышьяк </a:t>
            </a:r>
            <a:r>
              <a:rPr lang="ru-RU" dirty="0" err="1" smtClean="0">
                <a:solidFill>
                  <a:schemeClr val="tx2">
                    <a:lumMod val="75000"/>
                  </a:schemeClr>
                </a:solidFill>
              </a:rPr>
              <a:t>болса</a:t>
            </a:r>
            <a:r>
              <a:rPr lang="ru-RU" dirty="0" smtClean="0">
                <a:solidFill>
                  <a:schemeClr val="tx2">
                    <a:lumMod val="75000"/>
                  </a:schemeClr>
                </a:solidFill>
              </a:rPr>
              <a:t>, оны </a:t>
            </a:r>
            <a:r>
              <a:rPr lang="ru-RU" dirty="0" err="1" smtClean="0">
                <a:solidFill>
                  <a:schemeClr val="tx2">
                    <a:lumMod val="75000"/>
                  </a:schemeClr>
                </a:solidFill>
              </a:rPr>
              <a:t>алдымен</a:t>
            </a:r>
            <a:r>
              <a:rPr lang="ru-RU" dirty="0" smtClean="0">
                <a:solidFill>
                  <a:schemeClr val="tx2">
                    <a:lumMod val="75000"/>
                  </a:schemeClr>
                </a:solidFill>
              </a:rPr>
              <a:t> </a:t>
            </a:r>
            <a:r>
              <a:rPr lang="kk-KZ" dirty="0" smtClean="0">
                <a:solidFill>
                  <a:schemeClr val="tx2">
                    <a:lumMod val="75000"/>
                  </a:schemeClr>
                </a:solidFill>
              </a:rPr>
              <a:t>селитрамен</a:t>
            </a:r>
            <a:r>
              <a:rPr lang="ru-RU" dirty="0" smtClean="0">
                <a:solidFill>
                  <a:schemeClr val="tx2">
                    <a:lumMod val="75000"/>
                  </a:schemeClr>
                </a:solidFill>
              </a:rPr>
              <a:t> </a:t>
            </a:r>
            <a:r>
              <a:rPr lang="ru-RU" dirty="0" err="1" smtClean="0">
                <a:solidFill>
                  <a:schemeClr val="tx2">
                    <a:lumMod val="75000"/>
                  </a:schemeClr>
                </a:solidFill>
              </a:rPr>
              <a:t>ерітіп</a:t>
            </a:r>
            <a:r>
              <a:rPr lang="ru-RU" dirty="0" smtClean="0">
                <a:solidFill>
                  <a:schemeClr val="tx2">
                    <a:lumMod val="75000"/>
                  </a:schemeClr>
                </a:solidFill>
              </a:rPr>
              <a:t> </a:t>
            </a:r>
            <a:r>
              <a:rPr lang="ru-RU" dirty="0" err="1" smtClean="0">
                <a:solidFill>
                  <a:schemeClr val="tx2">
                    <a:lumMod val="75000"/>
                  </a:schemeClr>
                </a:solidFill>
              </a:rPr>
              <a:t>немесе</a:t>
            </a:r>
            <a:r>
              <a:rPr lang="ru-RU" dirty="0" smtClean="0">
                <a:solidFill>
                  <a:schemeClr val="tx2">
                    <a:lumMod val="75000"/>
                  </a:schemeClr>
                </a:solidFill>
              </a:rPr>
              <a:t> осы </a:t>
            </a:r>
            <a:r>
              <a:rPr lang="ru-RU" dirty="0" err="1" smtClean="0">
                <a:solidFill>
                  <a:schemeClr val="tx2">
                    <a:lumMod val="75000"/>
                  </a:schemeClr>
                </a:solidFill>
              </a:rPr>
              <a:t>элементтерді</a:t>
            </a:r>
            <a:r>
              <a:rPr lang="ru-RU" dirty="0" smtClean="0">
                <a:solidFill>
                  <a:schemeClr val="tx2">
                    <a:lumMod val="75000"/>
                  </a:schemeClr>
                </a:solidFill>
              </a:rPr>
              <a:t> </a:t>
            </a:r>
            <a:r>
              <a:rPr lang="ru-RU" dirty="0" err="1" smtClean="0">
                <a:solidFill>
                  <a:schemeClr val="tx2">
                    <a:lumMod val="75000"/>
                  </a:schemeClr>
                </a:solidFill>
              </a:rPr>
              <a:t>бөліп алу</a:t>
            </a:r>
            <a:r>
              <a:rPr lang="ru-RU" dirty="0" smtClean="0">
                <a:solidFill>
                  <a:schemeClr val="tx2">
                    <a:lumMod val="75000"/>
                  </a:schemeClr>
                </a:solidFill>
              </a:rPr>
              <a:t> </a:t>
            </a:r>
            <a:r>
              <a:rPr lang="ru-RU" dirty="0" err="1" smtClean="0">
                <a:solidFill>
                  <a:schemeClr val="tx2">
                    <a:lumMod val="75000"/>
                  </a:schemeClr>
                </a:solidFill>
              </a:rPr>
              <a:t>үшін</a:t>
            </a:r>
            <a:r>
              <a:rPr lang="ru-RU" dirty="0" smtClean="0">
                <a:solidFill>
                  <a:schemeClr val="tx2">
                    <a:lumMod val="75000"/>
                  </a:schemeClr>
                </a:solidFill>
              </a:rPr>
              <a:t> </a:t>
            </a:r>
            <a:r>
              <a:rPr lang="kk-KZ" dirty="0" smtClean="0">
                <a:solidFill>
                  <a:schemeClr val="tx2">
                    <a:lumMod val="75000"/>
                  </a:schemeClr>
                </a:solidFill>
              </a:rPr>
              <a:t>купеляциялайды</a:t>
            </a:r>
            <a:r>
              <a:rPr lang="ru-RU" dirty="0" smtClean="0">
                <a:solidFill>
                  <a:schemeClr val="tx2">
                    <a:lumMod val="75000"/>
                  </a:schemeClr>
                </a:solidFill>
              </a:rPr>
              <a:t>. </a:t>
            </a:r>
            <a:r>
              <a:rPr lang="ru-RU" dirty="0" err="1" smtClean="0">
                <a:solidFill>
                  <a:schemeClr val="tx2">
                    <a:lumMod val="75000"/>
                  </a:schemeClr>
                </a:solidFill>
              </a:rPr>
              <a:t>Ерітіндіге</a:t>
            </a:r>
            <a:r>
              <a:rPr lang="ru-RU" dirty="0" smtClean="0">
                <a:solidFill>
                  <a:schemeClr val="tx2">
                    <a:lumMod val="75000"/>
                  </a:schemeClr>
                </a:solidFill>
              </a:rPr>
              <a:t> </a:t>
            </a:r>
            <a:r>
              <a:rPr lang="kk-KZ" dirty="0" smtClean="0">
                <a:solidFill>
                  <a:schemeClr val="tx2">
                    <a:lumMod val="75000"/>
                  </a:schemeClr>
                </a:solidFill>
              </a:rPr>
              <a:t>өткен</a:t>
            </a:r>
            <a:r>
              <a:rPr lang="ru-RU" dirty="0" smtClean="0">
                <a:solidFill>
                  <a:schemeClr val="tx2">
                    <a:lumMod val="75000"/>
                  </a:schemeClr>
                </a:solidFill>
              </a:rPr>
              <a:t> </a:t>
            </a:r>
            <a:r>
              <a:rPr lang="ru-RU" dirty="0" err="1" smtClean="0">
                <a:solidFill>
                  <a:schemeClr val="tx2">
                    <a:lumMod val="75000"/>
                  </a:schemeClr>
                </a:solidFill>
              </a:rPr>
              <a:t>күміс </a:t>
            </a:r>
            <a:r>
              <a:rPr lang="ru-RU" dirty="0" smtClean="0">
                <a:solidFill>
                  <a:schemeClr val="tx2">
                    <a:lumMod val="75000"/>
                  </a:schemeClr>
                </a:solidFill>
              </a:rPr>
              <a:t>хлорид </a:t>
            </a:r>
            <a:r>
              <a:rPr lang="ru-RU" dirty="0" err="1" smtClean="0">
                <a:solidFill>
                  <a:schemeClr val="tx2">
                    <a:lumMod val="75000"/>
                  </a:schemeClr>
                </a:solidFill>
              </a:rPr>
              <a:t>түрінде тұндырылып</a:t>
            </a:r>
            <a:r>
              <a:rPr lang="ru-RU" dirty="0" smtClean="0">
                <a:solidFill>
                  <a:schemeClr val="tx2">
                    <a:lumMod val="75000"/>
                  </a:schemeClr>
                </a:solidFill>
              </a:rPr>
              <a:t>, металл </a:t>
            </a:r>
            <a:r>
              <a:rPr lang="ru-RU" dirty="0" err="1" smtClean="0">
                <a:solidFill>
                  <a:schemeClr val="tx2">
                    <a:lumMod val="75000"/>
                  </a:schemeClr>
                </a:solidFill>
              </a:rPr>
              <a:t>темірмен</a:t>
            </a:r>
            <a:r>
              <a:rPr lang="ru-RU" dirty="0" smtClean="0">
                <a:solidFill>
                  <a:schemeClr val="tx2">
                    <a:lumMod val="75000"/>
                  </a:schemeClr>
                </a:solidFill>
              </a:rPr>
              <a:t> </a:t>
            </a:r>
            <a:r>
              <a:rPr lang="ru-RU" dirty="0" err="1" smtClean="0">
                <a:solidFill>
                  <a:schemeClr val="tx2">
                    <a:lumMod val="75000"/>
                  </a:schemeClr>
                </a:solidFill>
              </a:rPr>
              <a:t>немесе</a:t>
            </a:r>
            <a:r>
              <a:rPr lang="ru-RU" dirty="0" smtClean="0">
                <a:solidFill>
                  <a:schemeClr val="tx2">
                    <a:lumMod val="75000"/>
                  </a:schemeClr>
                </a:solidFill>
              </a:rPr>
              <a:t> </a:t>
            </a:r>
            <a:r>
              <a:rPr lang="ru-RU" dirty="0" err="1" smtClean="0">
                <a:solidFill>
                  <a:schemeClr val="tx2">
                    <a:lumMod val="75000"/>
                  </a:schemeClr>
                </a:solidFill>
              </a:rPr>
              <a:t>мырышпен</a:t>
            </a:r>
            <a:r>
              <a:rPr lang="ru-RU" dirty="0" smtClean="0">
                <a:solidFill>
                  <a:schemeClr val="tx2">
                    <a:lumMod val="75000"/>
                  </a:schemeClr>
                </a:solidFill>
              </a:rPr>
              <a:t> </a:t>
            </a:r>
            <a:r>
              <a:rPr lang="kk-KZ" dirty="0" smtClean="0">
                <a:solidFill>
                  <a:schemeClr val="tx2">
                    <a:lumMod val="75000"/>
                  </a:schemeClr>
                </a:solidFill>
              </a:rPr>
              <a:t>тотықсызданып</a:t>
            </a:r>
            <a:r>
              <a:rPr lang="ru-RU" dirty="0" smtClean="0">
                <a:solidFill>
                  <a:schemeClr val="tx2">
                    <a:lumMod val="75000"/>
                  </a:schemeClr>
                </a:solidFill>
              </a:rPr>
              <a:t>, </a:t>
            </a:r>
            <a:r>
              <a:rPr lang="ru-RU" dirty="0" err="1" smtClean="0">
                <a:solidFill>
                  <a:schemeClr val="tx2">
                    <a:lumMod val="75000"/>
                  </a:schemeClr>
                </a:solidFill>
              </a:rPr>
              <a:t>құймаларға</a:t>
            </a:r>
            <a:r>
              <a:rPr lang="ru-RU" dirty="0" smtClean="0">
                <a:solidFill>
                  <a:schemeClr val="tx2">
                    <a:lumMod val="75000"/>
                  </a:schemeClr>
                </a:solidFill>
              </a:rPr>
              <a:t> </a:t>
            </a:r>
            <a:r>
              <a:rPr lang="kk-KZ" dirty="0" smtClean="0">
                <a:solidFill>
                  <a:schemeClr val="tx2">
                    <a:lumMod val="75000"/>
                  </a:schemeClr>
                </a:solidFill>
              </a:rPr>
              <a:t>балқытылады</a:t>
            </a:r>
            <a:r>
              <a:rPr lang="ru-RU" dirty="0" smtClean="0">
                <a:solidFill>
                  <a:schemeClr val="tx2">
                    <a:lumMod val="75000"/>
                  </a:schemeClr>
                </a:solidFill>
              </a:rPr>
              <a:t>. Алтын </a:t>
            </a:r>
            <a:r>
              <a:rPr lang="kk-KZ" dirty="0" smtClean="0">
                <a:solidFill>
                  <a:schemeClr val="tx2">
                    <a:lumMod val="75000"/>
                  </a:schemeClr>
                </a:solidFill>
              </a:rPr>
              <a:t>тұнбасы</a:t>
            </a:r>
            <a:r>
              <a:rPr lang="ru-RU" dirty="0" smtClean="0">
                <a:solidFill>
                  <a:schemeClr val="tx2">
                    <a:lumMod val="75000"/>
                  </a:schemeClr>
                </a:solidFill>
              </a:rPr>
              <a:t> </a:t>
            </a:r>
            <a:r>
              <a:rPr lang="ru-RU" dirty="0" err="1" smtClean="0">
                <a:solidFill>
                  <a:schemeClr val="tx2">
                    <a:lumMod val="75000"/>
                  </a:schemeClr>
                </a:solidFill>
              </a:rPr>
              <a:t>жуылады</a:t>
            </a:r>
            <a:r>
              <a:rPr lang="ru-RU" dirty="0" smtClean="0">
                <a:solidFill>
                  <a:schemeClr val="tx2">
                    <a:lumMod val="75000"/>
                  </a:schemeClr>
                </a:solidFill>
              </a:rPr>
              <a:t>, </a:t>
            </a:r>
            <a:r>
              <a:rPr lang="ru-RU" dirty="0" err="1" smtClean="0">
                <a:solidFill>
                  <a:schemeClr val="tx2">
                    <a:lumMod val="75000"/>
                  </a:schemeClr>
                </a:solidFill>
              </a:rPr>
              <a:t>кептіріледі</a:t>
            </a:r>
            <a:r>
              <a:rPr lang="ru-RU" dirty="0" smtClean="0">
                <a:solidFill>
                  <a:schemeClr val="tx2">
                    <a:lumMod val="75000"/>
                  </a:schemeClr>
                </a:solidFill>
              </a:rPr>
              <a:t> </a:t>
            </a:r>
            <a:r>
              <a:rPr lang="ru-RU" dirty="0" err="1" smtClean="0">
                <a:solidFill>
                  <a:schemeClr val="tx2">
                    <a:lumMod val="75000"/>
                  </a:schemeClr>
                </a:solidFill>
              </a:rPr>
              <a:t>және құймаларға ерітіледі</a:t>
            </a:r>
            <a:r>
              <a:rPr lang="ru-RU" dirty="0" smtClean="0">
                <a:solidFill>
                  <a:schemeClr val="tx2">
                    <a:lumMod val="75000"/>
                  </a:schemeClr>
                </a:solidFill>
              </a:rPr>
              <a:t>. Алтын </a:t>
            </a:r>
            <a:r>
              <a:rPr lang="ru-RU" dirty="0" err="1" smtClean="0">
                <a:solidFill>
                  <a:schemeClr val="tx2">
                    <a:lumMod val="75000"/>
                  </a:schemeClr>
                </a:solidFill>
              </a:rPr>
              <a:t>сынағы </a:t>
            </a:r>
            <a:r>
              <a:rPr lang="ru-RU" dirty="0" smtClean="0">
                <a:solidFill>
                  <a:schemeClr val="tx2">
                    <a:lumMod val="75000"/>
                  </a:schemeClr>
                </a:solidFill>
              </a:rPr>
              <a:t>998-ге </a:t>
            </a:r>
            <a:r>
              <a:rPr lang="ru-RU" dirty="0" err="1" smtClean="0">
                <a:solidFill>
                  <a:schemeClr val="tx2">
                    <a:lumMod val="75000"/>
                  </a:schemeClr>
                </a:solidFill>
              </a:rPr>
              <a:t>дейін</a:t>
            </a:r>
            <a:r>
              <a:rPr lang="ru-RU" dirty="0" smtClean="0">
                <a:solidFill>
                  <a:schemeClr val="tx2">
                    <a:lumMod val="75000"/>
                  </a:schemeClr>
                </a:solidFill>
              </a:rPr>
              <a:t> </a:t>
            </a:r>
            <a:r>
              <a:rPr lang="ru-RU" dirty="0" err="1" smtClean="0">
                <a:solidFill>
                  <a:schemeClr val="tx2">
                    <a:lumMod val="75000"/>
                  </a:schemeClr>
                </a:solidFill>
              </a:rPr>
              <a:t>жеткізілуі</a:t>
            </a:r>
            <a:r>
              <a:rPr lang="ru-RU" dirty="0" smtClean="0">
                <a:solidFill>
                  <a:schemeClr val="tx2">
                    <a:lumMod val="75000"/>
                  </a:schemeClr>
                </a:solidFill>
              </a:rPr>
              <a:t> </a:t>
            </a:r>
            <a:r>
              <a:rPr lang="ru-RU" dirty="0" err="1" smtClean="0">
                <a:solidFill>
                  <a:schemeClr val="tx2">
                    <a:lumMod val="75000"/>
                  </a:schemeClr>
                </a:solidFill>
              </a:rPr>
              <a:t>мүмкін</a:t>
            </a:r>
            <a:r>
              <a:rPr lang="ru-RU" dirty="0" smtClean="0">
                <a:solidFill>
                  <a:schemeClr val="tx2">
                    <a:lumMod val="75000"/>
                  </a:schemeClr>
                </a:solidFill>
              </a:rPr>
              <a:t>.</a:t>
            </a:r>
          </a:p>
          <a:p>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4294967295"/>
          </p:nvPr>
        </p:nvSpPr>
        <p:spPr>
          <a:xfrm>
            <a:off x="571472" y="500042"/>
            <a:ext cx="7658128" cy="5626121"/>
          </a:xfrm>
        </p:spPr>
        <p:txBody>
          <a:bodyPr>
            <a:normAutofit fontScale="62500" lnSpcReduction="20000"/>
          </a:bodyPr>
          <a:lstStyle/>
          <a:p>
            <a:r>
              <a:rPr lang="ru-RU" dirty="0" err="1" smtClean="0"/>
              <a:t>Қорытпаларды еріту</a:t>
            </a:r>
            <a:r>
              <a:rPr lang="ru-RU" dirty="0" smtClean="0"/>
              <a:t> </a:t>
            </a:r>
            <a:r>
              <a:rPr lang="ru-RU" dirty="0" err="1" smtClean="0"/>
              <a:t>үшін </a:t>
            </a:r>
            <a:r>
              <a:rPr lang="ru-RU" dirty="0" smtClean="0"/>
              <a:t>азот </a:t>
            </a:r>
            <a:r>
              <a:rPr lang="ru-RU" dirty="0" err="1" smtClean="0"/>
              <a:t>қышқылының орнына</a:t>
            </a:r>
            <a:r>
              <a:rPr lang="ru-RU" dirty="0" smtClean="0"/>
              <a:t> </a:t>
            </a:r>
            <a:r>
              <a:rPr lang="ru-RU" dirty="0" err="1" smtClean="0"/>
              <a:t>концентрацияланған күкірт қышқылын қолдануға болады</a:t>
            </a:r>
            <a:r>
              <a:rPr lang="ru-RU" dirty="0" smtClean="0"/>
              <a:t> (</a:t>
            </a:r>
            <a:r>
              <a:rPr lang="kk-KZ" dirty="0" smtClean="0"/>
              <a:t>д</a:t>
            </a:r>
            <a:r>
              <a:rPr lang="ru-RU" dirty="0" smtClean="0"/>
              <a:t>'A</a:t>
            </a:r>
            <a:r>
              <a:rPr lang="kk-KZ" dirty="0" smtClean="0"/>
              <a:t>р</a:t>
            </a:r>
            <a:r>
              <a:rPr lang="ru-RU" dirty="0" err="1" smtClean="0"/>
              <a:t>ce</a:t>
            </a:r>
            <a:r>
              <a:rPr lang="ru-RU" dirty="0" smtClean="0"/>
              <a:t> </a:t>
            </a:r>
            <a:r>
              <a:rPr lang="ru-RU" dirty="0" err="1" smtClean="0"/>
              <a:t>әдісі</a:t>
            </a:r>
            <a:r>
              <a:rPr lang="ru-RU" dirty="0" smtClean="0"/>
              <a:t>). </a:t>
            </a:r>
            <a:r>
              <a:rPr lang="ru-RU" dirty="0" err="1" smtClean="0"/>
              <a:t>Алдыңғы әдіс сияқты, бастапқы қорытпадағы күміс мөлшері алтыннан</a:t>
            </a:r>
            <a:r>
              <a:rPr lang="ru-RU" dirty="0" smtClean="0"/>
              <a:t> </a:t>
            </a:r>
            <a:r>
              <a:rPr lang="ru-RU" dirty="0" err="1" smtClean="0"/>
              <a:t>үш есе</a:t>
            </a:r>
            <a:r>
              <a:rPr lang="ru-RU" dirty="0" smtClean="0"/>
              <a:t> </a:t>
            </a:r>
            <a:r>
              <a:rPr lang="ru-RU" dirty="0" err="1" smtClean="0"/>
              <a:t>көп, </a:t>
            </a:r>
            <a:r>
              <a:rPr lang="ru-RU" dirty="0" smtClean="0"/>
              <a:t>ал мыс 7,5% - дан </a:t>
            </a:r>
            <a:r>
              <a:rPr lang="ru-RU" dirty="0" err="1" smtClean="0"/>
              <a:t>аспауы</a:t>
            </a:r>
            <a:r>
              <a:rPr lang="ru-RU" dirty="0" smtClean="0"/>
              <a:t> </a:t>
            </a:r>
            <a:r>
              <a:rPr lang="ru-RU" dirty="0" err="1" smtClean="0"/>
              <a:t>керек</a:t>
            </a:r>
            <a:r>
              <a:rPr lang="ru-RU" dirty="0" smtClean="0"/>
              <a:t>. </a:t>
            </a:r>
            <a:r>
              <a:rPr lang="ru-RU" dirty="0" err="1" smtClean="0"/>
              <a:t>Әйтпесе,</a:t>
            </a:r>
            <a:r>
              <a:rPr lang="ru-RU" dirty="0" smtClean="0"/>
              <a:t> </a:t>
            </a:r>
            <a:r>
              <a:rPr lang="kk-KZ" dirty="0" smtClean="0"/>
              <a:t>балқым</a:t>
            </a:r>
            <a:r>
              <a:rPr lang="ru-RU" dirty="0" err="1" smtClean="0"/>
              <a:t>аны</a:t>
            </a:r>
            <a:r>
              <a:rPr lang="ru-RU" dirty="0" smtClean="0"/>
              <a:t> </a:t>
            </a:r>
            <a:r>
              <a:rPr lang="kk-KZ" dirty="0" smtClean="0"/>
              <a:t>балқыту</a:t>
            </a:r>
            <a:r>
              <a:rPr lang="ru-RU" dirty="0" smtClean="0"/>
              <a:t> </a:t>
            </a:r>
            <a:r>
              <a:rPr lang="ru-RU" dirty="0" err="1" smtClean="0"/>
              <a:t>қиынға соғады, өйткені оның бетіне</a:t>
            </a:r>
            <a:r>
              <a:rPr lang="ru-RU" dirty="0" smtClean="0"/>
              <a:t> </a:t>
            </a:r>
            <a:r>
              <a:rPr lang="ru-RU" dirty="0" err="1" smtClean="0"/>
              <a:t>концентрацияланған күкірт қышқылында аздап</a:t>
            </a:r>
            <a:r>
              <a:rPr lang="ru-RU" dirty="0" smtClean="0"/>
              <a:t> </a:t>
            </a:r>
            <a:r>
              <a:rPr lang="ru-RU" dirty="0" err="1" smtClean="0"/>
              <a:t>еритін</a:t>
            </a:r>
            <a:r>
              <a:rPr lang="ru-RU" dirty="0" smtClean="0"/>
              <a:t> мыс </a:t>
            </a:r>
            <a:r>
              <a:rPr lang="ru-RU" dirty="0" err="1" smtClean="0"/>
              <a:t>сульфатын</a:t>
            </a:r>
            <a:r>
              <a:rPr lang="ru-RU" dirty="0" smtClean="0"/>
              <a:t> </a:t>
            </a:r>
            <a:r>
              <a:rPr lang="kk-KZ" dirty="0" smtClean="0"/>
              <a:t>жиналады</a:t>
            </a:r>
            <a:r>
              <a:rPr lang="ru-RU" dirty="0" smtClean="0"/>
              <a:t>. </a:t>
            </a:r>
            <a:r>
              <a:rPr lang="ru-RU" dirty="0" err="1" smtClean="0"/>
              <a:t>Сондықтан</a:t>
            </a:r>
            <a:r>
              <a:rPr lang="ru-RU" dirty="0" smtClean="0"/>
              <a:t> </a:t>
            </a:r>
            <a:r>
              <a:rPr lang="kk-KZ" dirty="0" smtClean="0"/>
              <a:t>балқымадағы</a:t>
            </a:r>
            <a:r>
              <a:rPr lang="ru-RU" dirty="0" smtClean="0"/>
              <a:t> </a:t>
            </a:r>
            <a:r>
              <a:rPr lang="ru-RU" dirty="0" err="1" smtClean="0"/>
              <a:t>қорғасын мөлшері </a:t>
            </a:r>
            <a:r>
              <a:rPr lang="ru-RU" dirty="0" smtClean="0"/>
              <a:t>0,25% - дан </a:t>
            </a:r>
            <a:r>
              <a:rPr lang="ru-RU" dirty="0" err="1" smtClean="0"/>
              <a:t>аспауы</a:t>
            </a:r>
            <a:r>
              <a:rPr lang="ru-RU" dirty="0" smtClean="0"/>
              <a:t> </a:t>
            </a:r>
            <a:r>
              <a:rPr lang="ru-RU" dirty="0" err="1" smtClean="0"/>
              <a:t>керек</a:t>
            </a:r>
            <a:r>
              <a:rPr lang="ru-RU" dirty="0" smtClean="0"/>
              <a:t>. </a:t>
            </a:r>
            <a:r>
              <a:rPr lang="ru-RU" dirty="0" err="1" smtClean="0"/>
              <a:t>Егер</a:t>
            </a:r>
            <a:r>
              <a:rPr lang="ru-RU" dirty="0" smtClean="0"/>
              <a:t> </a:t>
            </a:r>
            <a:r>
              <a:rPr lang="kk-KZ" dirty="0" smtClean="0"/>
              <a:t>асыл емес</a:t>
            </a:r>
            <a:r>
              <a:rPr lang="ru-RU" dirty="0" smtClean="0"/>
              <a:t> </a:t>
            </a:r>
            <a:r>
              <a:rPr lang="ru-RU" dirty="0" err="1" smtClean="0"/>
              <a:t>металдар</a:t>
            </a:r>
            <a:r>
              <a:rPr lang="ru-RU" dirty="0" smtClean="0"/>
              <a:t> </a:t>
            </a:r>
            <a:r>
              <a:rPr lang="ru-RU" dirty="0" err="1" smtClean="0"/>
              <a:t>көп болса</a:t>
            </a:r>
            <a:r>
              <a:rPr lang="ru-RU" dirty="0" smtClean="0"/>
              <a:t>, </a:t>
            </a:r>
            <a:r>
              <a:rPr lang="ru-RU" dirty="0" err="1" smtClean="0"/>
              <a:t>онда</a:t>
            </a:r>
            <a:r>
              <a:rPr lang="ru-RU" dirty="0" smtClean="0"/>
              <a:t> металл </a:t>
            </a:r>
            <a:r>
              <a:rPr lang="ru-RU" dirty="0" err="1" smtClean="0"/>
              <a:t>сынамасы</a:t>
            </a:r>
            <a:r>
              <a:rPr lang="ru-RU" dirty="0" smtClean="0"/>
              <a:t> </a:t>
            </a:r>
            <a:r>
              <a:rPr lang="ru-RU" dirty="0" err="1" smtClean="0"/>
              <a:t>алдын-ала</a:t>
            </a:r>
            <a:r>
              <a:rPr lang="ru-RU" dirty="0" smtClean="0"/>
              <a:t> </a:t>
            </a:r>
            <a:r>
              <a:rPr lang="ru-RU" dirty="0" err="1" smtClean="0"/>
              <a:t>селитрамен</a:t>
            </a:r>
            <a:r>
              <a:rPr lang="ru-RU" dirty="0" smtClean="0"/>
              <a:t> </a:t>
            </a:r>
            <a:r>
              <a:rPr lang="ru-RU" dirty="0" err="1" smtClean="0"/>
              <a:t>балқыту арқылы немесе</a:t>
            </a:r>
            <a:r>
              <a:rPr lang="ru-RU" dirty="0" smtClean="0"/>
              <a:t> </a:t>
            </a:r>
            <a:r>
              <a:rPr lang="kk-KZ" dirty="0" smtClean="0"/>
              <a:t>купеляциямен </a:t>
            </a:r>
            <a:r>
              <a:rPr lang="ru-RU" dirty="0" err="1" smtClean="0"/>
              <a:t>көбейтіледі.</a:t>
            </a:r>
            <a:r>
              <a:rPr lang="ru-RU" dirty="0" smtClean="0"/>
              <a:t> </a:t>
            </a:r>
            <a:r>
              <a:rPr lang="ru-RU" dirty="0" err="1" smtClean="0"/>
              <a:t>Түйіршікті немесе</a:t>
            </a:r>
            <a:r>
              <a:rPr lang="ru-RU" dirty="0" smtClean="0"/>
              <a:t> </a:t>
            </a:r>
            <a:r>
              <a:rPr lang="ru-RU" dirty="0" err="1" smtClean="0"/>
              <a:t>жұқа табақтарға құйылған қорытпа шойын</a:t>
            </a:r>
            <a:r>
              <a:rPr lang="ru-RU" dirty="0" smtClean="0"/>
              <a:t> </a:t>
            </a:r>
            <a:r>
              <a:rPr lang="ru-RU" dirty="0" err="1" smtClean="0"/>
              <a:t>қазандықтарына салынып</a:t>
            </a:r>
            <a:r>
              <a:rPr lang="ru-RU" dirty="0" smtClean="0"/>
              <a:t>, </a:t>
            </a:r>
            <a:r>
              <a:rPr lang="ru-RU" dirty="0" err="1" smtClean="0"/>
              <a:t>концентрацияланған күкірт қышқылымен құйылады.</a:t>
            </a:r>
            <a:r>
              <a:rPr lang="ru-RU" dirty="0" smtClean="0"/>
              <a:t> </a:t>
            </a:r>
            <a:r>
              <a:rPr lang="ru-RU" dirty="0" err="1" smtClean="0"/>
              <a:t>Қызған кезде</a:t>
            </a:r>
            <a:r>
              <a:rPr lang="ru-RU" dirty="0" smtClean="0"/>
              <a:t> </a:t>
            </a:r>
            <a:r>
              <a:rPr lang="ru-RU" dirty="0" err="1" smtClean="0"/>
              <a:t>күміс, </a:t>
            </a:r>
            <a:r>
              <a:rPr lang="ru-RU" dirty="0" smtClean="0"/>
              <a:t>мыс </a:t>
            </a:r>
            <a:r>
              <a:rPr lang="ru-RU" dirty="0" err="1" smtClean="0"/>
              <a:t>және басқа </a:t>
            </a:r>
            <a:r>
              <a:rPr lang="ru-RU" dirty="0" smtClean="0"/>
              <a:t>да </a:t>
            </a:r>
            <a:r>
              <a:rPr lang="kk-KZ" dirty="0" smtClean="0"/>
              <a:t>асыл емес</a:t>
            </a:r>
            <a:r>
              <a:rPr lang="ru-RU" dirty="0" smtClean="0"/>
              <a:t> </a:t>
            </a:r>
            <a:r>
              <a:rPr lang="ru-RU" dirty="0" err="1" smtClean="0"/>
              <a:t>металдар</a:t>
            </a:r>
            <a:r>
              <a:rPr lang="ru-RU" dirty="0" smtClean="0"/>
              <a:t> </a:t>
            </a:r>
            <a:r>
              <a:rPr lang="ru-RU" dirty="0" err="1" smtClean="0"/>
              <a:t>ерітіндіге</a:t>
            </a:r>
            <a:r>
              <a:rPr lang="ru-RU" dirty="0" smtClean="0"/>
              <a:t> </a:t>
            </a:r>
            <a:r>
              <a:rPr lang="ru-RU" dirty="0" err="1" smtClean="0"/>
              <a:t>өтеді: </a:t>
            </a:r>
            <a:r>
              <a:rPr lang="ru-RU" dirty="0" smtClean="0"/>
              <a:t>Алтын </a:t>
            </a:r>
            <a:r>
              <a:rPr lang="ru-RU" dirty="0" err="1" smtClean="0"/>
              <a:t>ерімейтін</a:t>
            </a:r>
            <a:r>
              <a:rPr lang="ru-RU" dirty="0" smtClean="0"/>
              <a:t> </a:t>
            </a:r>
            <a:r>
              <a:rPr lang="ru-RU" dirty="0" err="1" smtClean="0"/>
              <a:t>қалдықта қалады</a:t>
            </a:r>
            <a:r>
              <a:rPr lang="ru-RU" dirty="0" smtClean="0"/>
              <a:t>.</a:t>
            </a:r>
          </a:p>
          <a:p>
            <a:r>
              <a:rPr lang="ru-RU" dirty="0" smtClean="0"/>
              <a:t>Процесс </a:t>
            </a:r>
            <a:r>
              <a:rPr lang="ru-RU" dirty="0" err="1" smtClean="0"/>
              <a:t>аяқталғаннан кейін</a:t>
            </a:r>
            <a:r>
              <a:rPr lang="ru-RU" dirty="0" smtClean="0"/>
              <a:t> </a:t>
            </a:r>
            <a:r>
              <a:rPr lang="ru-RU" dirty="0" err="1" smtClean="0"/>
              <a:t>күкірт қышқылы ерітіндісі</a:t>
            </a:r>
            <a:r>
              <a:rPr lang="ru-RU" dirty="0" smtClean="0"/>
              <a:t> </a:t>
            </a:r>
            <a:r>
              <a:rPr lang="ru-RU" dirty="0" err="1" smtClean="0"/>
              <a:t>ағызылады</a:t>
            </a:r>
            <a:r>
              <a:rPr lang="ru-RU" dirty="0" smtClean="0"/>
              <a:t>, ал </a:t>
            </a:r>
            <a:r>
              <a:rPr lang="ru-RU" dirty="0" err="1" smtClean="0"/>
              <a:t>қалған </a:t>
            </a:r>
            <a:r>
              <a:rPr lang="ru-RU" dirty="0" smtClean="0"/>
              <a:t>алтын </a:t>
            </a:r>
            <a:r>
              <a:rPr lang="ru-RU" dirty="0" err="1" smtClean="0"/>
              <a:t>тұнбасы соңғы тазарту</a:t>
            </a:r>
            <a:r>
              <a:rPr lang="ru-RU" dirty="0" smtClean="0"/>
              <a:t> </a:t>
            </a:r>
            <a:r>
              <a:rPr lang="ru-RU" dirty="0" err="1" smtClean="0"/>
              <a:t>үшін концентрацияланған күкірт қышқылының жаңа бөлігімен өңделеді</a:t>
            </a:r>
            <a:r>
              <a:rPr lang="ru-RU" dirty="0" smtClean="0"/>
              <a:t>. Осы </a:t>
            </a:r>
            <a:r>
              <a:rPr lang="ru-RU" dirty="0" err="1" smtClean="0"/>
              <a:t>операциялардың нәтижесінде алынған </a:t>
            </a:r>
            <a:r>
              <a:rPr lang="ru-RU" dirty="0" smtClean="0"/>
              <a:t>алтын </a:t>
            </a:r>
            <a:r>
              <a:rPr lang="ru-RU" dirty="0" err="1" smtClean="0"/>
              <a:t>жуылады</a:t>
            </a:r>
            <a:r>
              <a:rPr lang="ru-RU" dirty="0" smtClean="0"/>
              <a:t>, </a:t>
            </a:r>
            <a:r>
              <a:rPr lang="ru-RU" dirty="0" err="1" smtClean="0"/>
              <a:t>кептіріледі</a:t>
            </a:r>
            <a:r>
              <a:rPr lang="ru-RU" dirty="0" smtClean="0"/>
              <a:t> </a:t>
            </a:r>
            <a:r>
              <a:rPr lang="ru-RU" dirty="0" err="1" smtClean="0"/>
              <a:t>және </a:t>
            </a:r>
            <a:r>
              <a:rPr lang="ru-RU" dirty="0" smtClean="0"/>
              <a:t>996-999-шы </a:t>
            </a:r>
            <a:r>
              <a:rPr lang="kk-KZ" dirty="0" smtClean="0"/>
              <a:t>сынамадағы</a:t>
            </a:r>
            <a:r>
              <a:rPr lang="ru-RU" dirty="0" smtClean="0"/>
              <a:t> </a:t>
            </a:r>
            <a:r>
              <a:rPr lang="ru-RU" dirty="0" err="1" smtClean="0"/>
              <a:t>құймаларға ерітіледі</a:t>
            </a:r>
            <a:r>
              <a:rPr lang="ru-RU" dirty="0" smtClean="0"/>
              <a:t>. </a:t>
            </a:r>
            <a:r>
              <a:rPr lang="ru-RU" dirty="0" err="1" smtClean="0"/>
              <a:t>Күміс, </a:t>
            </a:r>
            <a:r>
              <a:rPr lang="ru-RU" dirty="0" smtClean="0"/>
              <a:t>мыс </a:t>
            </a:r>
            <a:r>
              <a:rPr lang="ru-RU" dirty="0" err="1" smtClean="0"/>
              <a:t>және басқа металдардың </a:t>
            </a:r>
            <a:r>
              <a:rPr lang="ru-RU" dirty="0" smtClean="0"/>
              <a:t>аз </a:t>
            </a:r>
            <a:r>
              <a:rPr lang="ru-RU" dirty="0" err="1" smtClean="0"/>
              <a:t>мөлшері </a:t>
            </a:r>
            <a:r>
              <a:rPr lang="ru-RU" dirty="0" smtClean="0"/>
              <a:t>бар </a:t>
            </a:r>
            <a:r>
              <a:rPr lang="ru-RU" dirty="0" err="1" smtClean="0"/>
              <a:t>күкірт қышқылы ерітіндісінен</a:t>
            </a:r>
            <a:r>
              <a:rPr lang="ru-RU" dirty="0" smtClean="0"/>
              <a:t> </a:t>
            </a:r>
            <a:r>
              <a:rPr lang="ru-RU" dirty="0" err="1" smtClean="0"/>
              <a:t>қыздырылған кезде</a:t>
            </a:r>
            <a:r>
              <a:rPr lang="ru-RU" dirty="0" smtClean="0"/>
              <a:t> </a:t>
            </a:r>
            <a:r>
              <a:rPr lang="ru-RU" dirty="0" err="1" smtClean="0"/>
              <a:t>күміс </a:t>
            </a:r>
            <a:r>
              <a:rPr lang="ru-RU" dirty="0" smtClean="0"/>
              <a:t>металл </a:t>
            </a:r>
            <a:r>
              <a:rPr lang="ru-RU" dirty="0" err="1" smtClean="0"/>
              <a:t>мыспен</a:t>
            </a:r>
            <a:r>
              <a:rPr lang="ru-RU" dirty="0" smtClean="0"/>
              <a:t> </a:t>
            </a:r>
            <a:r>
              <a:rPr lang="ru-RU" dirty="0" err="1" smtClean="0"/>
              <a:t>тұндырылады</a:t>
            </a:r>
            <a:r>
              <a:rPr lang="ru-RU" dirty="0" smtClean="0"/>
              <a:t>.</a:t>
            </a:r>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428596" y="428604"/>
            <a:ext cx="7801004" cy="5697559"/>
          </a:xfrm>
        </p:spPr>
        <p:txBody>
          <a:bodyPr>
            <a:normAutofit fontScale="85000" lnSpcReduction="20000"/>
          </a:bodyPr>
          <a:lstStyle/>
          <a:p>
            <a:endParaRPr lang="ru-RU" dirty="0" smtClean="0"/>
          </a:p>
          <a:p>
            <a:pPr algn="ctr"/>
            <a:r>
              <a:rPr lang="ru-RU" dirty="0" err="1" smtClean="0">
                <a:solidFill>
                  <a:schemeClr val="tx2">
                    <a:lumMod val="75000"/>
                  </a:schemeClr>
                </a:solidFill>
              </a:rPr>
              <a:t>Кейбір</a:t>
            </a:r>
            <a:r>
              <a:rPr lang="ru-RU" dirty="0" smtClean="0">
                <a:solidFill>
                  <a:schemeClr val="tx2">
                    <a:lumMod val="75000"/>
                  </a:schemeClr>
                </a:solidFill>
              </a:rPr>
              <a:t> </a:t>
            </a:r>
            <a:r>
              <a:rPr lang="ru-RU" dirty="0" err="1" smtClean="0">
                <a:solidFill>
                  <a:schemeClr val="tx2">
                    <a:lumMod val="75000"/>
                  </a:schemeClr>
                </a:solidFill>
              </a:rPr>
              <a:t>жағдайларда </a:t>
            </a:r>
            <a:r>
              <a:rPr lang="ru-RU" dirty="0" smtClean="0">
                <a:solidFill>
                  <a:schemeClr val="tx2">
                    <a:lumMod val="75000"/>
                  </a:schemeClr>
                </a:solidFill>
              </a:rPr>
              <a:t>бос </a:t>
            </a:r>
            <a:r>
              <a:rPr lang="ru-RU" dirty="0" err="1" smtClean="0">
                <a:solidFill>
                  <a:schemeClr val="tx2">
                    <a:lumMod val="75000"/>
                  </a:schemeClr>
                </a:solidFill>
              </a:rPr>
              <a:t>күкірт қышқылын қолдану үшін ыстық ерітінділерден</a:t>
            </a:r>
            <a:r>
              <a:rPr lang="ru-RU" dirty="0" smtClean="0">
                <a:solidFill>
                  <a:schemeClr val="tx2">
                    <a:lumMod val="75000"/>
                  </a:schemeClr>
                </a:solidFill>
              </a:rPr>
              <a:t> </a:t>
            </a:r>
            <a:r>
              <a:rPr lang="ru-RU" dirty="0" err="1" smtClean="0">
                <a:solidFill>
                  <a:schemeClr val="tx2">
                    <a:lumMod val="75000"/>
                  </a:schemeClr>
                </a:solidFill>
              </a:rPr>
              <a:t>күкірт қышқыл</a:t>
            </a:r>
            <a:r>
              <a:rPr lang="kk-KZ" dirty="0" smtClean="0">
                <a:solidFill>
                  <a:schemeClr val="tx2">
                    <a:lumMod val="75000"/>
                  </a:schemeClr>
                </a:solidFill>
              </a:rPr>
              <a:t>д</a:t>
            </a:r>
            <a:r>
              <a:rPr lang="ru-RU" dirty="0" err="1" smtClean="0">
                <a:solidFill>
                  <a:schemeClr val="tx2">
                    <a:lumMod val="75000"/>
                  </a:schemeClr>
                </a:solidFill>
              </a:rPr>
              <a:t>ы</a:t>
            </a:r>
            <a:r>
              <a:rPr lang="ru-RU" dirty="0" smtClean="0">
                <a:solidFill>
                  <a:schemeClr val="tx2">
                    <a:lumMod val="75000"/>
                  </a:schemeClr>
                </a:solidFill>
              </a:rPr>
              <a:t> </a:t>
            </a:r>
            <a:r>
              <a:rPr lang="ru-RU" dirty="0" err="1" smtClean="0">
                <a:solidFill>
                  <a:schemeClr val="tx2">
                    <a:lumMod val="75000"/>
                  </a:schemeClr>
                </a:solidFill>
              </a:rPr>
              <a:t>күмісті салқындату арқылы кристалданады</a:t>
            </a:r>
            <a:r>
              <a:rPr lang="ru-RU" dirty="0" smtClean="0">
                <a:solidFill>
                  <a:schemeClr val="tx2">
                    <a:lumMod val="75000"/>
                  </a:schemeClr>
                </a:solidFill>
              </a:rPr>
              <a:t>. Маточный </a:t>
            </a:r>
            <a:r>
              <a:rPr lang="ru-RU" dirty="0" err="1" smtClean="0">
                <a:solidFill>
                  <a:schemeClr val="tx2">
                    <a:lumMod val="75000"/>
                  </a:schemeClr>
                </a:solidFill>
              </a:rPr>
              <a:t>ерітіндіні</a:t>
            </a:r>
            <a:r>
              <a:rPr lang="ru-RU" dirty="0" smtClean="0">
                <a:solidFill>
                  <a:schemeClr val="tx2">
                    <a:lumMod val="75000"/>
                  </a:schemeClr>
                </a:solidFill>
              </a:rPr>
              <a:t> </a:t>
            </a:r>
            <a:r>
              <a:rPr lang="ru-RU" dirty="0" err="1" smtClean="0">
                <a:solidFill>
                  <a:schemeClr val="tx2">
                    <a:lumMod val="75000"/>
                  </a:schemeClr>
                </a:solidFill>
              </a:rPr>
              <a:t>құ</a:t>
            </a:r>
            <a:r>
              <a:rPr lang="kk-KZ" dirty="0" smtClean="0">
                <a:solidFill>
                  <a:schemeClr val="tx2">
                    <a:lumMod val="75000"/>
                  </a:schemeClr>
                </a:solidFill>
              </a:rPr>
              <a:t>йып алады да, , балқыманың жаңа порциясын пісіру үшін, жаңадан қышқылды қосады</a:t>
            </a:r>
            <a:r>
              <a:rPr lang="ru-RU" dirty="0" smtClean="0">
                <a:solidFill>
                  <a:schemeClr val="tx2">
                    <a:lumMod val="75000"/>
                  </a:schemeClr>
                </a:solidFill>
              </a:rPr>
              <a:t>. </a:t>
            </a:r>
            <a:r>
              <a:rPr lang="ru-RU" dirty="0" err="1" smtClean="0">
                <a:solidFill>
                  <a:schemeClr val="tx2">
                    <a:lumMod val="75000"/>
                  </a:schemeClr>
                </a:solidFill>
              </a:rPr>
              <a:t>Күміс сульфатының кристалдары</a:t>
            </a:r>
            <a:r>
              <a:rPr lang="ru-RU" dirty="0" smtClean="0">
                <a:solidFill>
                  <a:schemeClr val="tx2">
                    <a:lumMod val="75000"/>
                  </a:schemeClr>
                </a:solidFill>
              </a:rPr>
              <a:t> </a:t>
            </a:r>
            <a:r>
              <a:rPr lang="ru-RU" dirty="0" err="1" smtClean="0">
                <a:solidFill>
                  <a:schemeClr val="tx2">
                    <a:lumMod val="75000"/>
                  </a:schemeClr>
                </a:solidFill>
              </a:rPr>
              <a:t>ыстық </a:t>
            </a:r>
            <a:r>
              <a:rPr lang="ru-RU" dirty="0" smtClean="0">
                <a:solidFill>
                  <a:schemeClr val="tx2">
                    <a:lumMod val="75000"/>
                  </a:schemeClr>
                </a:solidFill>
              </a:rPr>
              <a:t>суда </a:t>
            </a:r>
            <a:r>
              <a:rPr lang="ru-RU" dirty="0" err="1" smtClean="0">
                <a:solidFill>
                  <a:schemeClr val="tx2">
                    <a:lumMod val="75000"/>
                  </a:schemeClr>
                </a:solidFill>
              </a:rPr>
              <a:t>ериді</a:t>
            </a:r>
            <a:r>
              <a:rPr lang="ru-RU" dirty="0" smtClean="0">
                <a:solidFill>
                  <a:schemeClr val="tx2">
                    <a:lumMod val="75000"/>
                  </a:schemeClr>
                </a:solidFill>
              </a:rPr>
              <a:t> </a:t>
            </a:r>
            <a:r>
              <a:rPr lang="ru-RU" dirty="0" err="1" smtClean="0">
                <a:solidFill>
                  <a:schemeClr val="tx2">
                    <a:lumMod val="75000"/>
                  </a:schemeClr>
                </a:solidFill>
              </a:rPr>
              <a:t>және темірмен</a:t>
            </a:r>
            <a:r>
              <a:rPr lang="ru-RU" dirty="0" smtClean="0">
                <a:solidFill>
                  <a:schemeClr val="tx2">
                    <a:lumMod val="75000"/>
                  </a:schemeClr>
                </a:solidFill>
              </a:rPr>
              <a:t> </a:t>
            </a:r>
            <a:r>
              <a:rPr lang="kk-KZ" dirty="0" smtClean="0">
                <a:solidFill>
                  <a:schemeClr val="tx2">
                    <a:lumMod val="75000"/>
                  </a:schemeClr>
                </a:solidFill>
              </a:rPr>
              <a:t>тотықсызданады</a:t>
            </a:r>
            <a:r>
              <a:rPr lang="ru-RU" dirty="0" smtClean="0">
                <a:solidFill>
                  <a:schemeClr val="tx2">
                    <a:lumMod val="75000"/>
                  </a:schemeClr>
                </a:solidFill>
              </a:rPr>
              <a:t>. </a:t>
            </a:r>
            <a:r>
              <a:rPr lang="kk-KZ" dirty="0" smtClean="0">
                <a:solidFill>
                  <a:schemeClr val="tx2">
                    <a:lumMod val="75000"/>
                  </a:schemeClr>
                </a:solidFill>
              </a:rPr>
              <a:t>Тотықсызданған </a:t>
            </a:r>
            <a:r>
              <a:rPr lang="ru-RU" dirty="0" err="1" smtClean="0">
                <a:solidFill>
                  <a:schemeClr val="tx2">
                    <a:lumMod val="75000"/>
                  </a:schemeClr>
                </a:solidFill>
              </a:rPr>
              <a:t>күміс ыстық сумен</a:t>
            </a:r>
            <a:r>
              <a:rPr lang="ru-RU" dirty="0" smtClean="0">
                <a:solidFill>
                  <a:schemeClr val="tx2">
                    <a:lumMod val="75000"/>
                  </a:schemeClr>
                </a:solidFill>
              </a:rPr>
              <a:t> </a:t>
            </a:r>
            <a:r>
              <a:rPr lang="ru-RU" dirty="0" err="1" smtClean="0">
                <a:solidFill>
                  <a:schemeClr val="tx2">
                    <a:lumMod val="75000"/>
                  </a:schemeClr>
                </a:solidFill>
              </a:rPr>
              <a:t>мұқият жуылады</a:t>
            </a:r>
            <a:r>
              <a:rPr lang="ru-RU" dirty="0" smtClean="0">
                <a:solidFill>
                  <a:schemeClr val="tx2">
                    <a:lumMod val="75000"/>
                  </a:schemeClr>
                </a:solidFill>
              </a:rPr>
              <a:t>, </a:t>
            </a:r>
            <a:r>
              <a:rPr lang="ru-RU" dirty="0" err="1" smtClean="0">
                <a:solidFill>
                  <a:schemeClr val="tx2">
                    <a:lumMod val="75000"/>
                  </a:schemeClr>
                </a:solidFill>
              </a:rPr>
              <a:t>кептіріледі</a:t>
            </a:r>
            <a:r>
              <a:rPr lang="ru-RU" dirty="0" smtClean="0">
                <a:solidFill>
                  <a:schemeClr val="tx2">
                    <a:lumMod val="75000"/>
                  </a:schemeClr>
                </a:solidFill>
              </a:rPr>
              <a:t> </a:t>
            </a:r>
            <a:r>
              <a:rPr lang="ru-RU" dirty="0" err="1" smtClean="0">
                <a:solidFill>
                  <a:schemeClr val="tx2">
                    <a:lumMod val="75000"/>
                  </a:schemeClr>
                </a:solidFill>
              </a:rPr>
              <a:t>және </a:t>
            </a:r>
            <a:r>
              <a:rPr lang="ru-RU" dirty="0" smtClean="0">
                <a:solidFill>
                  <a:schemeClr val="tx2">
                    <a:lumMod val="75000"/>
                  </a:schemeClr>
                </a:solidFill>
              </a:rPr>
              <a:t>980-990-шы </a:t>
            </a:r>
            <a:r>
              <a:rPr lang="kk-KZ" dirty="0" smtClean="0">
                <a:solidFill>
                  <a:schemeClr val="tx2">
                    <a:lumMod val="75000"/>
                  </a:schemeClr>
                </a:solidFill>
              </a:rPr>
              <a:t>сынамады</a:t>
            </a:r>
            <a:r>
              <a:rPr lang="ru-RU" dirty="0" smtClean="0">
                <a:solidFill>
                  <a:schemeClr val="tx2">
                    <a:lumMod val="75000"/>
                  </a:schemeClr>
                </a:solidFill>
              </a:rPr>
              <a:t> </a:t>
            </a:r>
            <a:r>
              <a:rPr lang="ru-RU" dirty="0" err="1" smtClean="0">
                <a:solidFill>
                  <a:schemeClr val="tx2">
                    <a:lumMod val="75000"/>
                  </a:schemeClr>
                </a:solidFill>
              </a:rPr>
              <a:t>құймаларға</a:t>
            </a:r>
            <a:r>
              <a:rPr lang="ru-RU" dirty="0" smtClean="0">
                <a:solidFill>
                  <a:schemeClr val="tx2">
                    <a:lumMod val="75000"/>
                  </a:schemeClr>
                </a:solidFill>
              </a:rPr>
              <a:t> </a:t>
            </a:r>
            <a:r>
              <a:rPr lang="kk-KZ" dirty="0" smtClean="0">
                <a:solidFill>
                  <a:schemeClr val="tx2">
                    <a:lumMod val="75000"/>
                  </a:schemeClr>
                </a:solidFill>
              </a:rPr>
              <a:t>балқытылады. </a:t>
            </a:r>
            <a:endParaRPr lang="ru-RU" dirty="0" smtClean="0">
              <a:solidFill>
                <a:schemeClr val="tx2">
                  <a:lumMod val="75000"/>
                </a:schemeClr>
              </a:solidFill>
            </a:endParaRPr>
          </a:p>
          <a:p>
            <a:pPr algn="ctr"/>
            <a:r>
              <a:rPr lang="kk-KZ" dirty="0" smtClean="0">
                <a:solidFill>
                  <a:schemeClr val="tx2">
                    <a:lumMod val="75000"/>
                  </a:schemeClr>
                </a:solidFill>
              </a:rPr>
              <a:t>Патша арағымен тазарту әдісі аз мөлшерде күмісі бар балқымаларға ғана қолданылады. </a:t>
            </a:r>
            <a:r>
              <a:rPr lang="ru-RU" dirty="0" err="1" smtClean="0">
                <a:solidFill>
                  <a:schemeClr val="tx2">
                    <a:lumMod val="75000"/>
                  </a:schemeClr>
                </a:solidFill>
              </a:rPr>
              <a:t>Тазартылатын</a:t>
            </a:r>
            <a:r>
              <a:rPr lang="ru-RU" dirty="0" smtClean="0">
                <a:solidFill>
                  <a:schemeClr val="tx2">
                    <a:lumMod val="75000"/>
                  </a:schemeClr>
                </a:solidFill>
              </a:rPr>
              <a:t> </a:t>
            </a:r>
            <a:r>
              <a:rPr lang="ru-RU" dirty="0" err="1" smtClean="0">
                <a:solidFill>
                  <a:schemeClr val="tx2">
                    <a:lumMod val="75000"/>
                  </a:schemeClr>
                </a:solidFill>
              </a:rPr>
              <a:t>түйіршікті қорытпа патша</a:t>
            </a:r>
            <a:r>
              <a:rPr lang="ru-RU" dirty="0" smtClean="0">
                <a:solidFill>
                  <a:schemeClr val="tx2">
                    <a:lumMod val="75000"/>
                  </a:schemeClr>
                </a:solidFill>
              </a:rPr>
              <a:t> </a:t>
            </a:r>
            <a:r>
              <a:rPr lang="ru-RU" dirty="0" err="1" smtClean="0">
                <a:solidFill>
                  <a:schemeClr val="tx2">
                    <a:lumMod val="75000"/>
                  </a:schemeClr>
                </a:solidFill>
              </a:rPr>
              <a:t>арағымен қыздырылған кезде</a:t>
            </a:r>
            <a:r>
              <a:rPr lang="ru-RU" dirty="0" smtClean="0">
                <a:solidFill>
                  <a:schemeClr val="tx2">
                    <a:lumMod val="75000"/>
                  </a:schemeClr>
                </a:solidFill>
              </a:rPr>
              <a:t> </a:t>
            </a:r>
            <a:r>
              <a:rPr lang="ru-RU" dirty="0" err="1" smtClean="0">
                <a:solidFill>
                  <a:schemeClr val="tx2">
                    <a:lumMod val="75000"/>
                  </a:schemeClr>
                </a:solidFill>
              </a:rPr>
              <a:t>өңделеді</a:t>
            </a:r>
            <a:endParaRPr lang="ru-RU" dirty="0">
              <a:solidFill>
                <a:schemeClr val="tx2">
                  <a:lumMod val="75000"/>
                </a:schemeClr>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71472" y="571480"/>
            <a:ext cx="7729566" cy="5554683"/>
          </a:xfrm>
        </p:spPr>
        <p:txBody>
          <a:bodyPr>
            <a:normAutofit fontScale="62500" lnSpcReduction="20000"/>
          </a:bodyPr>
          <a:lstStyle/>
          <a:p>
            <a:r>
              <a:rPr lang="ru-RU" sz="3300" dirty="0" smtClean="0"/>
              <a:t>Алтын </a:t>
            </a:r>
            <a:r>
              <a:rPr lang="ru-RU" sz="3300" dirty="0" err="1" smtClean="0"/>
              <a:t>ерітіндіге</a:t>
            </a:r>
            <a:r>
              <a:rPr lang="ru-RU" sz="3300" dirty="0" smtClean="0"/>
              <a:t> </a:t>
            </a:r>
            <a:r>
              <a:rPr lang="ru-RU" sz="3300" dirty="0" err="1" smtClean="0"/>
              <a:t>өтіп</a:t>
            </a:r>
            <a:r>
              <a:rPr lang="ru-RU" sz="3300" dirty="0" smtClean="0"/>
              <a:t>, </a:t>
            </a:r>
            <a:r>
              <a:rPr lang="kk-KZ" sz="3300" dirty="0" smtClean="0"/>
              <a:t>алтын</a:t>
            </a:r>
            <a:r>
              <a:rPr lang="ru-RU" sz="3300" dirty="0" smtClean="0"/>
              <a:t>хлорид</a:t>
            </a:r>
            <a:r>
              <a:rPr lang="kk-KZ" sz="3300" dirty="0" smtClean="0"/>
              <a:t>тісутектік </a:t>
            </a:r>
            <a:r>
              <a:rPr lang="ru-RU" sz="3300" dirty="0" err="1" smtClean="0"/>
              <a:t>қышқылын түзеді, </a:t>
            </a:r>
            <a:r>
              <a:rPr lang="ru-RU" sz="3300" dirty="0" smtClean="0"/>
              <a:t>ал </a:t>
            </a:r>
            <a:r>
              <a:rPr lang="ru-RU" sz="3300" dirty="0" err="1" smtClean="0"/>
              <a:t>күміс </a:t>
            </a:r>
            <a:r>
              <a:rPr lang="ru-RU" sz="3300" dirty="0" smtClean="0"/>
              <a:t>хлорид </a:t>
            </a:r>
            <a:r>
              <a:rPr lang="ru-RU" sz="3300" dirty="0" err="1" smtClean="0"/>
              <a:t>түріндегі ерімейтін</a:t>
            </a:r>
            <a:r>
              <a:rPr lang="ru-RU" sz="3300" dirty="0" smtClean="0"/>
              <a:t> </a:t>
            </a:r>
            <a:r>
              <a:rPr lang="ru-RU" sz="3300" dirty="0" err="1" smtClean="0"/>
              <a:t>қалдықта қалады</a:t>
            </a:r>
            <a:r>
              <a:rPr lang="ru-RU" sz="3300" dirty="0" smtClean="0"/>
              <a:t>. </a:t>
            </a:r>
            <a:r>
              <a:rPr lang="ru-RU" sz="3300" dirty="0" err="1" smtClean="0"/>
              <a:t>Күміс хлориді</a:t>
            </a:r>
            <a:r>
              <a:rPr lang="ru-RU" sz="3300" dirty="0" smtClean="0"/>
              <a:t> </a:t>
            </a:r>
            <a:r>
              <a:rPr lang="ru-RU" sz="3300" dirty="0" err="1" smtClean="0"/>
              <a:t>тұнбасынан жоғарыда қарастырылған әдісті қолдана отырып</a:t>
            </a:r>
            <a:r>
              <a:rPr lang="ru-RU" sz="3300" dirty="0" smtClean="0"/>
              <a:t>, металл </a:t>
            </a:r>
            <a:r>
              <a:rPr lang="ru-RU" sz="3300" dirty="0" err="1" smtClean="0"/>
              <a:t>күміс алынады</a:t>
            </a:r>
            <a:r>
              <a:rPr lang="ru-RU" sz="3300" dirty="0" smtClean="0"/>
              <a:t>. </a:t>
            </a:r>
            <a:r>
              <a:rPr lang="ru-RU" sz="3300" dirty="0" err="1" smtClean="0"/>
              <a:t>Құрамында </a:t>
            </a:r>
            <a:r>
              <a:rPr lang="ru-RU" sz="3300" dirty="0" smtClean="0"/>
              <a:t>алтын бар </a:t>
            </a:r>
            <a:r>
              <a:rPr lang="ru-RU" sz="3300" dirty="0" err="1" smtClean="0"/>
              <a:t>ерітінді</a:t>
            </a:r>
            <a:r>
              <a:rPr lang="ru-RU" sz="3300" dirty="0" smtClean="0"/>
              <a:t> </a:t>
            </a:r>
            <a:r>
              <a:rPr lang="ru-RU" sz="3300" dirty="0" err="1" smtClean="0"/>
              <a:t>ағызылады</a:t>
            </a:r>
            <a:r>
              <a:rPr lang="ru-RU" sz="3300" dirty="0" smtClean="0"/>
              <a:t>, азот </a:t>
            </a:r>
            <a:r>
              <a:rPr lang="ru-RU" sz="3300" dirty="0" err="1" smtClean="0"/>
              <a:t>қышқылын кетіру</a:t>
            </a:r>
            <a:r>
              <a:rPr lang="ru-RU" sz="3300" dirty="0" smtClean="0"/>
              <a:t> </a:t>
            </a:r>
            <a:r>
              <a:rPr lang="ru-RU" sz="3300" dirty="0" err="1" smtClean="0"/>
              <a:t>үшін құрғайды</a:t>
            </a:r>
            <a:r>
              <a:rPr lang="ru-RU" sz="3300" dirty="0" smtClean="0"/>
              <a:t>, </a:t>
            </a:r>
            <a:r>
              <a:rPr lang="ru-RU" sz="3300" dirty="0" err="1" smtClean="0"/>
              <a:t>тұздар </a:t>
            </a:r>
            <a:r>
              <a:rPr lang="ru-RU" sz="3300" dirty="0" smtClean="0"/>
              <a:t>суда </a:t>
            </a:r>
            <a:r>
              <a:rPr lang="ru-RU" sz="3300" dirty="0" err="1" smtClean="0"/>
              <a:t>ериді</a:t>
            </a:r>
            <a:r>
              <a:rPr lang="ru-RU" sz="3300" dirty="0" smtClean="0"/>
              <a:t>, </a:t>
            </a:r>
            <a:r>
              <a:rPr lang="ru-RU" sz="3300" dirty="0" err="1" smtClean="0"/>
              <a:t>алынған ерітінді</a:t>
            </a:r>
            <a:r>
              <a:rPr lang="ru-RU" sz="3300" dirty="0" smtClean="0"/>
              <a:t> </a:t>
            </a:r>
            <a:r>
              <a:rPr lang="ru-RU" sz="3300" dirty="0" err="1" smtClean="0"/>
              <a:t>сүзіліп</a:t>
            </a:r>
            <a:r>
              <a:rPr lang="ru-RU" sz="3300" dirty="0" smtClean="0"/>
              <a:t>, </a:t>
            </a:r>
            <a:r>
              <a:rPr lang="ru-RU" sz="3300" dirty="0" err="1" smtClean="0"/>
              <a:t>тотықсыздандырғыштардың көмегімен </a:t>
            </a:r>
            <a:r>
              <a:rPr lang="ru-RU" sz="3300" dirty="0" smtClean="0"/>
              <a:t>(</a:t>
            </a:r>
            <a:r>
              <a:rPr lang="ru-RU" sz="3300" dirty="0" err="1" smtClean="0"/>
              <a:t>мысалы</a:t>
            </a:r>
            <a:r>
              <a:rPr lang="ru-RU" sz="3300" dirty="0" smtClean="0"/>
              <a:t>, </a:t>
            </a:r>
            <a:r>
              <a:rPr lang="ru-RU" sz="3300" dirty="0" err="1" smtClean="0"/>
              <a:t>оксал</a:t>
            </a:r>
            <a:r>
              <a:rPr lang="ru-RU" sz="3300" dirty="0" smtClean="0"/>
              <a:t> </a:t>
            </a:r>
            <a:r>
              <a:rPr lang="ru-RU" sz="3300" dirty="0" err="1" smtClean="0"/>
              <a:t>қышқылы немесе</a:t>
            </a:r>
            <a:r>
              <a:rPr lang="ru-RU" sz="3300" dirty="0" smtClean="0"/>
              <a:t> </a:t>
            </a:r>
            <a:r>
              <a:rPr lang="ru-RU" sz="3300" dirty="0" err="1" smtClean="0"/>
              <a:t>темір</a:t>
            </a:r>
            <a:r>
              <a:rPr lang="ru-RU" sz="3300" dirty="0" smtClean="0"/>
              <a:t> сульфаты) </a:t>
            </a:r>
            <a:r>
              <a:rPr lang="ru-RU" sz="3300" dirty="0" err="1" smtClean="0"/>
              <a:t>одан</a:t>
            </a:r>
            <a:r>
              <a:rPr lang="ru-RU" sz="3300" dirty="0" smtClean="0"/>
              <a:t> металл алтын </a:t>
            </a:r>
            <a:r>
              <a:rPr lang="ru-RU" sz="3300" dirty="0" err="1" smtClean="0"/>
              <a:t>алынады</a:t>
            </a:r>
            <a:r>
              <a:rPr lang="ru-RU" sz="3300" dirty="0" smtClean="0"/>
              <a:t>..</a:t>
            </a:r>
          </a:p>
          <a:p>
            <a:pPr>
              <a:buNone/>
            </a:pPr>
            <a:r>
              <a:rPr lang="ru-RU" sz="3300" dirty="0" smtClean="0"/>
              <a:t> </a:t>
            </a:r>
          </a:p>
          <a:p>
            <a:pPr algn="ctr">
              <a:buNone/>
            </a:pPr>
            <a:r>
              <a:rPr lang="ru-RU" sz="4200" dirty="0" smtClean="0"/>
              <a:t>2</a:t>
            </a:r>
            <a:r>
              <a:rPr lang="en-US" sz="4200" dirty="0" smtClean="0"/>
              <a:t>Ag</a:t>
            </a:r>
            <a:r>
              <a:rPr lang="ru-RU" sz="4200" dirty="0" smtClean="0"/>
              <a:t> + 2</a:t>
            </a:r>
            <a:r>
              <a:rPr lang="en-US" sz="4200" dirty="0" smtClean="0"/>
              <a:t>H</a:t>
            </a:r>
            <a:r>
              <a:rPr lang="ru-RU" sz="4200" baseline="-25000" dirty="0" smtClean="0"/>
              <a:t>2</a:t>
            </a:r>
            <a:r>
              <a:rPr lang="en-US" sz="4200" dirty="0" smtClean="0"/>
              <a:t>SO</a:t>
            </a:r>
            <a:r>
              <a:rPr lang="ru-RU" sz="4200" baseline="-25000" dirty="0" smtClean="0"/>
              <a:t>4</a:t>
            </a:r>
            <a:r>
              <a:rPr lang="ru-RU" sz="4200" dirty="0" smtClean="0"/>
              <a:t> = </a:t>
            </a:r>
            <a:r>
              <a:rPr lang="en-US" sz="4200" dirty="0" smtClean="0"/>
              <a:t>Ag</a:t>
            </a:r>
            <a:r>
              <a:rPr lang="ru-RU" sz="4200" baseline="-25000" dirty="0" smtClean="0"/>
              <a:t>2</a:t>
            </a:r>
            <a:r>
              <a:rPr lang="en-US" sz="4200" dirty="0" smtClean="0"/>
              <a:t>SO</a:t>
            </a:r>
            <a:r>
              <a:rPr lang="ru-RU" sz="4200" baseline="-25000" dirty="0" smtClean="0"/>
              <a:t>4</a:t>
            </a:r>
            <a:r>
              <a:rPr lang="ru-RU" sz="4200" dirty="0" smtClean="0"/>
              <a:t> + 2Н</a:t>
            </a:r>
            <a:r>
              <a:rPr lang="ru-RU" sz="4200" baseline="-25000" dirty="0" smtClean="0"/>
              <a:t>2</a:t>
            </a:r>
            <a:r>
              <a:rPr lang="en-US" sz="4200" dirty="0" smtClean="0"/>
              <a:t>O</a:t>
            </a:r>
            <a:r>
              <a:rPr lang="ru-RU" sz="4200" dirty="0" smtClean="0"/>
              <a:t> + </a:t>
            </a:r>
            <a:r>
              <a:rPr lang="en-US" sz="4200" dirty="0" smtClean="0"/>
              <a:t>SO</a:t>
            </a:r>
            <a:r>
              <a:rPr lang="ru-RU" sz="4200" baseline="-25000" dirty="0" smtClean="0"/>
              <a:t>2</a:t>
            </a:r>
            <a:endParaRPr lang="ru-RU" sz="4200" dirty="0" smtClean="0"/>
          </a:p>
          <a:p>
            <a:pPr algn="ctr">
              <a:buNone/>
            </a:pPr>
            <a:r>
              <a:rPr lang="ru-RU" sz="4200" dirty="0" smtClean="0"/>
              <a:t>С</a:t>
            </a:r>
            <a:r>
              <a:rPr lang="en-US" sz="4200" dirty="0" smtClean="0"/>
              <a:t>u</a:t>
            </a:r>
            <a:r>
              <a:rPr lang="ru-RU" sz="4200" dirty="0" smtClean="0"/>
              <a:t> + 2</a:t>
            </a:r>
            <a:r>
              <a:rPr lang="en-US" sz="4200" dirty="0" smtClean="0"/>
              <a:t>H</a:t>
            </a:r>
            <a:r>
              <a:rPr lang="ru-RU" sz="4200" baseline="-25000" dirty="0" smtClean="0"/>
              <a:t>2</a:t>
            </a:r>
            <a:r>
              <a:rPr lang="en-US" sz="4200" dirty="0" smtClean="0"/>
              <a:t>SO</a:t>
            </a:r>
            <a:r>
              <a:rPr lang="ru-RU" sz="4200" baseline="-25000" dirty="0" smtClean="0"/>
              <a:t>4</a:t>
            </a:r>
            <a:r>
              <a:rPr lang="ru-RU" sz="4200" dirty="0" smtClean="0"/>
              <a:t> = </a:t>
            </a:r>
            <a:r>
              <a:rPr lang="en-US" sz="4200" dirty="0" err="1" smtClean="0"/>
              <a:t>CuSO</a:t>
            </a:r>
            <a:r>
              <a:rPr lang="ru-RU" sz="4200" baseline="-25000" dirty="0" smtClean="0"/>
              <a:t>4</a:t>
            </a:r>
            <a:r>
              <a:rPr lang="ru-RU" sz="4200" dirty="0" smtClean="0"/>
              <a:t> + 2</a:t>
            </a:r>
            <a:r>
              <a:rPr lang="en-US" sz="4200" dirty="0" smtClean="0"/>
              <a:t>H</a:t>
            </a:r>
            <a:r>
              <a:rPr lang="ru-RU" sz="4200" baseline="-25000" dirty="0" smtClean="0"/>
              <a:t>2</a:t>
            </a:r>
            <a:r>
              <a:rPr lang="en-US" sz="4200" dirty="0" smtClean="0"/>
              <a:t>O</a:t>
            </a:r>
            <a:r>
              <a:rPr lang="ru-RU" sz="4200" dirty="0" smtClean="0"/>
              <a:t> + </a:t>
            </a:r>
            <a:r>
              <a:rPr lang="en-US" sz="4200" dirty="0" smtClean="0"/>
              <a:t>SO</a:t>
            </a:r>
            <a:r>
              <a:rPr lang="ru-RU" sz="4200" baseline="-25000" dirty="0" smtClean="0"/>
              <a:t>2</a:t>
            </a:r>
            <a:endParaRPr lang="ru-RU" sz="4200" dirty="0" smtClean="0"/>
          </a:p>
          <a:p>
            <a:pPr algn="ctr">
              <a:buNone/>
            </a:pPr>
            <a:r>
              <a:rPr lang="ru-RU" sz="4200" dirty="0" smtClean="0"/>
              <a:t> </a:t>
            </a:r>
          </a:p>
          <a:p>
            <a:r>
              <a:rPr lang="ru-RU" sz="4200" dirty="0" err="1" smtClean="0"/>
              <a:t>Жуғаннан кейін</a:t>
            </a:r>
            <a:r>
              <a:rPr lang="ru-RU" sz="4200" dirty="0" smtClean="0"/>
              <a:t> </a:t>
            </a:r>
            <a:r>
              <a:rPr lang="ru-RU" sz="4200" dirty="0" err="1" smtClean="0"/>
              <a:t>алтынды</a:t>
            </a:r>
            <a:r>
              <a:rPr lang="ru-RU" sz="4200" dirty="0" smtClean="0"/>
              <a:t> 998 – 999 </a:t>
            </a:r>
            <a:r>
              <a:rPr lang="ru-RU" sz="4200" dirty="0" err="1" smtClean="0"/>
              <a:t>сынамалы</a:t>
            </a:r>
            <a:r>
              <a:rPr lang="ru-RU" sz="4200" dirty="0" smtClean="0"/>
              <a:t> </a:t>
            </a:r>
            <a:r>
              <a:rPr lang="ru-RU" sz="4200" dirty="0" err="1" smtClean="0"/>
              <a:t>құймаларға балқытад</a:t>
            </a:r>
            <a:r>
              <a:rPr lang="ru-RU" sz="4200" dirty="0" smtClean="0"/>
              <a:t>.</a:t>
            </a:r>
            <a:endParaRPr lang="ru-RU" sz="4200" dirty="0" smtClean="0"/>
          </a:p>
          <a:p>
            <a:r>
              <a:rPr lang="kk-KZ" sz="2400" dirty="0" smtClean="0"/>
              <a:t>Қышқылды тазарту әдістері үлкен, қымбат және қазіргі заманғы өнеркәсіп үшін қажетті тазалық дәрежесіндегі асыл металдарды алуға мүмкіндік бермейді. </a:t>
            </a:r>
            <a:r>
              <a:rPr lang="ru-RU" sz="2400" dirty="0" smtClean="0"/>
              <a:t>Осы </a:t>
            </a:r>
            <a:r>
              <a:rPr lang="ru-RU" sz="2400" dirty="0" err="1" smtClean="0"/>
              <a:t>кемшіліктерге</a:t>
            </a:r>
            <a:r>
              <a:rPr lang="ru-RU" sz="2400" dirty="0" smtClean="0"/>
              <a:t> </a:t>
            </a:r>
            <a:r>
              <a:rPr lang="ru-RU" sz="2400" dirty="0" err="1" smtClean="0"/>
              <a:t>байланысты</a:t>
            </a:r>
            <a:r>
              <a:rPr lang="ru-RU" sz="2400" dirty="0" smtClean="0"/>
              <a:t> </a:t>
            </a:r>
            <a:r>
              <a:rPr lang="ru-RU" sz="2400" dirty="0" err="1" smtClean="0"/>
              <a:t>қышқыл әдістері қазіргі уақытта шектеулі</a:t>
            </a:r>
            <a:r>
              <a:rPr lang="ru-RU" sz="2400" dirty="0" smtClean="0"/>
              <a:t> </a:t>
            </a:r>
            <a:r>
              <a:rPr lang="ru-RU" sz="2400" dirty="0" err="1" smtClean="0"/>
              <a:t>қолданылады</a:t>
            </a:r>
            <a:r>
              <a:rPr lang="ru-RU" sz="2400" dirty="0" smtClean="0"/>
              <a:t>. </a:t>
            </a:r>
            <a:r>
              <a:rPr lang="ru-RU" sz="2400" dirty="0" err="1" smtClean="0"/>
              <a:t>Кейде</a:t>
            </a:r>
            <a:r>
              <a:rPr lang="ru-RU" sz="2400" dirty="0" smtClean="0"/>
              <a:t> </a:t>
            </a:r>
            <a:r>
              <a:rPr lang="ru-RU" sz="2400" dirty="0" err="1" smtClean="0"/>
              <a:t>олар</a:t>
            </a:r>
            <a:r>
              <a:rPr lang="ru-RU" sz="2400" dirty="0" smtClean="0"/>
              <a:t> </a:t>
            </a:r>
            <a:r>
              <a:rPr lang="ru-RU" sz="2400" dirty="0" err="1" smtClean="0"/>
              <a:t>электролиттік</a:t>
            </a:r>
            <a:r>
              <a:rPr lang="ru-RU" sz="2400" dirty="0" smtClean="0"/>
              <a:t> </a:t>
            </a:r>
            <a:r>
              <a:rPr lang="ru-RU" sz="2400" dirty="0" err="1" smtClean="0"/>
              <a:t>әдіспен</a:t>
            </a:r>
            <a:r>
              <a:rPr lang="ru-RU" sz="2400" dirty="0" smtClean="0"/>
              <a:t> </a:t>
            </a:r>
            <a:r>
              <a:rPr lang="kk-KZ" sz="2400" dirty="0" smtClean="0"/>
              <a:t>аяққы </a:t>
            </a:r>
            <a:r>
              <a:rPr lang="ru-RU" sz="2400" dirty="0" smtClean="0"/>
              <a:t>аффинаж </a:t>
            </a:r>
            <a:r>
              <a:rPr lang="ru-RU" sz="2400" dirty="0" err="1" smtClean="0"/>
              <a:t>жасамас</a:t>
            </a:r>
            <a:r>
              <a:rPr lang="ru-RU" sz="2400" dirty="0" smtClean="0"/>
              <a:t> </a:t>
            </a:r>
            <a:r>
              <a:rPr lang="ru-RU" sz="2400" dirty="0" err="1" smtClean="0"/>
              <a:t>бұрын асыл</a:t>
            </a:r>
            <a:r>
              <a:rPr lang="ru-RU" sz="2400" dirty="0" smtClean="0"/>
              <a:t> </a:t>
            </a:r>
            <a:r>
              <a:rPr lang="ru-RU" sz="2400" dirty="0" err="1" smtClean="0"/>
              <a:t>металдарды</a:t>
            </a:r>
            <a:r>
              <a:rPr lang="ru-RU" sz="2400" dirty="0" smtClean="0"/>
              <a:t> </a:t>
            </a:r>
            <a:r>
              <a:rPr lang="ru-RU" sz="2400" dirty="0" err="1" smtClean="0"/>
              <a:t>алдын-ала</a:t>
            </a:r>
            <a:r>
              <a:rPr lang="ru-RU" sz="2400" dirty="0" smtClean="0"/>
              <a:t> </a:t>
            </a:r>
            <a:r>
              <a:rPr lang="ru-RU" sz="2400" dirty="0" err="1" smtClean="0"/>
              <a:t>бөлу үшін қолданылады</a:t>
            </a:r>
            <a:r>
              <a:rPr lang="ru-RU" sz="2400" smtClean="0"/>
              <a:t>.</a:t>
            </a: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1516</TotalTime>
  <Words>2934</Words>
  <Application>Microsoft Office PowerPoint</Application>
  <PresentationFormat>Экран (4:3)</PresentationFormat>
  <Paragraphs>96</Paragraphs>
  <Slides>22</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22</vt:i4>
      </vt:variant>
    </vt:vector>
  </HeadingPairs>
  <TitlesOfParts>
    <vt:vector size="24" baseType="lpstr">
      <vt:lpstr>Тема Office</vt:lpstr>
      <vt:lpstr>Формула</vt:lpstr>
      <vt:lpstr>АЛТЫН МЕН КҮМІС АФФИНАЖЫ</vt:lpstr>
      <vt:lpstr>   § 1.  Шикізат және оны аффинажға дайындау    </vt:lpstr>
      <vt:lpstr>Слайд 3</vt:lpstr>
      <vt:lpstr>Слайд 4</vt:lpstr>
      <vt:lpstr>   § 2. Хлорлы процесс  </vt:lpstr>
      <vt:lpstr>Слайд 6</vt:lpstr>
      <vt:lpstr>Слайд 7</vt:lpstr>
      <vt:lpstr>  § 3. Электролитическое рафинирование серебра  </vt:lpstr>
      <vt:lpstr>Слайд 9</vt:lpstr>
      <vt:lpstr>  </vt:lpstr>
      <vt:lpstr>    </vt:lpstr>
      <vt:lpstr>  </vt:lpstr>
      <vt:lpstr>   § 4. Алтынды электролиттік тазарту   </vt:lpstr>
      <vt:lpstr>Слайд 14</vt:lpstr>
      <vt:lpstr>Слайд 15</vt:lpstr>
      <vt:lpstr>Слайд 16</vt:lpstr>
      <vt:lpstr>Слайд 17</vt:lpstr>
      <vt:lpstr>Слайд 18</vt:lpstr>
      <vt:lpstr>§ 5. Аффинаждың қышқылдық әдістері </vt:lpstr>
      <vt:lpstr>Слайд 20</vt:lpstr>
      <vt:lpstr>Слайд 21</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Тақырып 1.</dc:title>
  <dc:creator>Жанар Оналбаева(Руководитель ОП)</dc:creator>
  <cp:lastModifiedBy>user</cp:lastModifiedBy>
  <cp:revision>156</cp:revision>
  <dcterms:created xsi:type="dcterms:W3CDTF">2020-02-03T08:48:04Z</dcterms:created>
  <dcterms:modified xsi:type="dcterms:W3CDTF">2021-10-22T17:42:10Z</dcterms:modified>
</cp:coreProperties>
</file>